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32"/>
  </p:notesMasterIdLst>
  <p:handoutMasterIdLst>
    <p:handoutMasterId r:id="rId33"/>
  </p:handoutMasterIdLst>
  <p:sldIdLst>
    <p:sldId id="1991" r:id="rId5"/>
    <p:sldId id="2016" r:id="rId6"/>
    <p:sldId id="4706" r:id="rId7"/>
    <p:sldId id="4708" r:id="rId8"/>
    <p:sldId id="4709" r:id="rId9"/>
    <p:sldId id="4710" r:id="rId10"/>
    <p:sldId id="4711" r:id="rId11"/>
    <p:sldId id="4712" r:id="rId12"/>
    <p:sldId id="4713" r:id="rId13"/>
    <p:sldId id="4714" r:id="rId14"/>
    <p:sldId id="4718" r:id="rId15"/>
    <p:sldId id="4719" r:id="rId16"/>
    <p:sldId id="4720" r:id="rId17"/>
    <p:sldId id="4723" r:id="rId18"/>
    <p:sldId id="4724" r:id="rId19"/>
    <p:sldId id="4725" r:id="rId20"/>
    <p:sldId id="4721" r:id="rId21"/>
    <p:sldId id="4722" r:id="rId22"/>
    <p:sldId id="796" r:id="rId23"/>
    <p:sldId id="2011" r:id="rId24"/>
    <p:sldId id="2010" r:id="rId25"/>
    <p:sldId id="4726" r:id="rId26"/>
    <p:sldId id="4727" r:id="rId27"/>
    <p:sldId id="4728" r:id="rId28"/>
    <p:sldId id="4729" r:id="rId29"/>
    <p:sldId id="4730" r:id="rId30"/>
    <p:sldId id="4731" r:id="rId3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6D32"/>
    <a:srgbClr val="76B900"/>
    <a:srgbClr val="5A5A5A"/>
    <a:srgbClr val="4E7A00"/>
    <a:srgbClr val="F2F2F2"/>
    <a:srgbClr val="868686"/>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65729" autoAdjust="0"/>
  </p:normalViewPr>
  <p:slideViewPr>
    <p:cSldViewPr snapToGrid="0">
      <p:cViewPr varScale="1">
        <p:scale>
          <a:sx n="80" d="100"/>
          <a:sy n="80" d="100"/>
        </p:scale>
        <p:origin x="2088" y="192"/>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11/11/18</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today I’ll be talking about an open source tool called HPC Container Maker that makes High Performance Computing containers easier to create.</a:t>
            </a:r>
          </a:p>
          <a:p>
            <a:endParaRPr lang="en-US" dirty="0"/>
          </a:p>
          <a:p>
            <a:r>
              <a:rPr lang="en-US" dirty="0"/>
              <a:t>Let me start with a very brief summary of containers.</a:t>
            </a:r>
            <a:r>
              <a:rPr lang="en-US" b="0" dirty="0">
                <a:effectLst/>
              </a:rPr>
              <a:t>  Containers answer the question: “how do I get software to run reliably when moved from one computing environment to another?”  Containers bundle up the entire user-space software environment.  They are portable, reproducible, and consistent software environments that are mostly independent from the host computing environment where they are run.  When a user wants to run an application, they can download a pre-built container image and be running in a matter of minutes without needing to fuss over the details of setting up their environment, installing software, and so on.  And the performance is the same as bare-metal.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240647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HPCCM comes with building blocks for many popular HPC software packages.  </a:t>
            </a:r>
          </a:p>
          <a:p>
            <a:endParaRPr lang="en-US" dirty="0"/>
          </a:p>
          <a:p>
            <a:r>
              <a:rPr lang="en-US" dirty="0"/>
              <a:t>HPCCM supports several compilers and MPI libraries.  Math libraries such as FFTW and </a:t>
            </a:r>
            <a:r>
              <a:rPr lang="en-US" dirty="0" err="1"/>
              <a:t>OpenBLAS</a:t>
            </a:r>
            <a:r>
              <a:rPr lang="en-US" dirty="0"/>
              <a:t> are included, as well as IO libraries such as HDF5 and </a:t>
            </a:r>
            <a:r>
              <a:rPr lang="en-US" dirty="0" err="1"/>
              <a:t>NetCDF</a:t>
            </a:r>
            <a:r>
              <a:rPr lang="en-US" dirty="0"/>
              <a:t>.</a:t>
            </a:r>
          </a:p>
          <a:p>
            <a:endParaRPr lang="en-US" dirty="0"/>
          </a:p>
          <a:p>
            <a:r>
              <a:rPr lang="en-US" dirty="0"/>
              <a:t>One great feature of HPCCM is how it handles package management.  Recall that we needed to install several package dependencies when including </a:t>
            </a:r>
            <a:r>
              <a:rPr lang="en-US" dirty="0" err="1"/>
              <a:t>OpenMPI</a:t>
            </a:r>
            <a:r>
              <a:rPr lang="en-US" dirty="0"/>
              <a:t> in our container image.  You may have noticed that the </a:t>
            </a:r>
            <a:r>
              <a:rPr lang="en-US" dirty="0" err="1"/>
              <a:t>OpenMPI</a:t>
            </a:r>
            <a:r>
              <a:rPr lang="en-US" dirty="0"/>
              <a:t> example used yum.  HPCCM can automatically detect the Linux distribution of the base image and select the package manager accordingly.  If the base image was Ubuntu based, it would have automatically used apt to install the dependencies.</a:t>
            </a:r>
          </a:p>
          <a:p>
            <a:endParaRPr lang="en-US" dirty="0"/>
          </a:p>
          <a:p>
            <a:r>
              <a:rPr lang="en-US" dirty="0"/>
              <a:t>The list of building blocks is growing with each monthly release.  And if you don’t see a component that you care about on this list, please suggest it, or better yet, submit a pull request.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63879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flexible way to define container images is to specify the entire workflow as an HPCCM recipe, including the application build steps.</a:t>
            </a:r>
          </a:p>
          <a:p>
            <a:endParaRPr lang="en-US" dirty="0"/>
          </a:p>
          <a:p>
            <a:r>
              <a:rPr lang="en-US" dirty="0"/>
              <a:t>To illustrate this, I am showing the complete HPCCM recipe for the MPI Bandwidth benchmark from Lawrence Livermore National Lab.  In this case, MPI Bandwidth serves as a simple but illustrative proxy application.</a:t>
            </a:r>
          </a:p>
          <a:p>
            <a:endParaRPr lang="en-US" dirty="0"/>
          </a:p>
          <a:p>
            <a:r>
              <a:rPr lang="en-US" dirty="0"/>
              <a:t>For this case, we start from the CentOS 7 / CUDA 9.0 base image from Docker Hub.  Then we include the GNU compilers, Mellanox OFED, and </a:t>
            </a:r>
            <a:r>
              <a:rPr lang="en-US" dirty="0" err="1"/>
              <a:t>OpenMPI</a:t>
            </a:r>
            <a:r>
              <a:rPr lang="en-US" dirty="0"/>
              <a:t>.</a:t>
            </a:r>
          </a:p>
          <a:p>
            <a:endParaRPr lang="en-US" dirty="0"/>
          </a:p>
          <a:p>
            <a:r>
              <a:rPr lang="en-US" dirty="0"/>
              <a:t>To build MPI Bandwidth, we first copy the source code into the container using the copy primitive (Stage0 += copy).  </a:t>
            </a:r>
          </a:p>
          <a:p>
            <a:endParaRPr lang="en-US" dirty="0"/>
          </a:p>
          <a:p>
            <a:r>
              <a:rPr lang="en-US" dirty="0"/>
              <a:t>I haven’t mentioned HPCCM primitives yet.  Primitives such as copy and shell are lower level than HPCCM building blocks.  Primitives map closely to native Docker and Singularity concepts.  In this case, the copy primitive maps to the Docker COPY instruction and the Singularity files block.  The shell primitive maps to the Docker RUN instruction and the Singularity post block.  Primitives are still higher level than those native concepts, and importantly the primitives abstract away the syntactical differences between Docker and Singularity.  All of the HPCCM building blocks are built on top of these primitives.</a:t>
            </a:r>
          </a:p>
          <a:p>
            <a:endParaRPr lang="en-US" dirty="0"/>
          </a:p>
          <a:p>
            <a:r>
              <a:rPr lang="en-US" dirty="0"/>
              <a:t>Once the source code is available inside the container, we can build the MPI Bandwidth binary.  For simplicity and since the MPI Bandwidth source code is small, I am not cleaning up the source code or any build artifacts, but normally you would want to do this (or use multistage recipes) to minimize the resulting container image size.</a:t>
            </a:r>
          </a:p>
          <a:p>
            <a:endParaRPr lang="en-US" dirty="0"/>
          </a:p>
          <a:p>
            <a:r>
              <a:rPr lang="en-US" dirty="0"/>
              <a:t>Note that the entire HPCCM recipe is only 6 lines of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87778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Here I’m showing you the output of HPCCM for the 6 line MPI Bandwidth recipe on the previous slide.</a:t>
            </a:r>
          </a:p>
          <a:p>
            <a:endParaRPr lang="en-US" dirty="0"/>
          </a:p>
          <a:p>
            <a:r>
              <a:rPr lang="en-US" dirty="0"/>
              <a:t>I had to make the font extremely small in order to fit it on the slide.  Don’t strain your eyes trying to read it, but note how each HPCCM building block expands into many corresponding lines of </a:t>
            </a:r>
            <a:r>
              <a:rPr lang="en-US" dirty="0" err="1"/>
              <a:t>Dockerfile</a:t>
            </a:r>
            <a:r>
              <a:rPr lang="en-US" dirty="0"/>
              <a:t> or Singularity recipe file.  Those 6 lines of HPCCM recipe yield 40-50 lines of </a:t>
            </a:r>
            <a:r>
              <a:rPr lang="en-US" dirty="0" err="1"/>
              <a:t>Dockerfile</a:t>
            </a:r>
            <a:r>
              <a:rPr lang="en-US" dirty="0"/>
              <a:t> or Singularity definition file.</a:t>
            </a:r>
          </a:p>
          <a:p>
            <a:endParaRPr lang="en-US" dirty="0"/>
          </a:p>
          <a:p>
            <a:r>
              <a:rPr lang="en-US" dirty="0"/>
              <a:t>Which would you rather write, the 6 lines on the previous slide or this?  Admittedly I’m biased, but I’d rather write the higher level recipe.</a:t>
            </a:r>
          </a:p>
          <a:p>
            <a:endParaRPr lang="en-US" dirty="0"/>
          </a:p>
          <a:p>
            <a:r>
              <a:rPr lang="en-US" dirty="0"/>
              <a:t>Which would you rather maintain, the 6 line HPCCM recipe or one of these?</a:t>
            </a:r>
          </a:p>
          <a:p>
            <a:endParaRPr lang="en-US" dirty="0"/>
          </a:p>
          <a:p>
            <a:r>
              <a:rPr lang="en-US" dirty="0"/>
              <a:t>Which do you think it more prone to errors?</a:t>
            </a:r>
          </a:p>
          <a:p>
            <a:endParaRPr lang="en-US" dirty="0"/>
          </a:p>
          <a:p>
            <a:r>
              <a:rPr lang="en-US" dirty="0"/>
              <a:t>Even with this very simple example, hopefully I’ve demonstrated the value of HPCCM versus writing native container specification files for HPC applications. HPCCM recipes let you focus on what you care about, namely which top level software packages and versions should go into the container rather than low level spec file details and syntax.  HPCCM also lets you take advantage of the community of best practices for building HPC components AND containers. </a:t>
            </a:r>
          </a:p>
          <a:p>
            <a:endParaRPr lang="en-US" dirty="0"/>
          </a:p>
          <a:p>
            <a:r>
              <a:rPr lang="en-US" dirty="0"/>
              <a:t>HPCCM recipe is 6 lines of code and 599 bytes (including comments!, 355 bytes excluding comments)</a:t>
            </a:r>
          </a:p>
          <a:p>
            <a:r>
              <a:rPr lang="en-US" dirty="0"/>
              <a:t>Corresponding </a:t>
            </a:r>
            <a:r>
              <a:rPr lang="en-US" dirty="0" err="1"/>
              <a:t>Dockerfile</a:t>
            </a:r>
            <a:r>
              <a:rPr lang="en-US" dirty="0"/>
              <a:t> is 37 lines of code and 2359 bytes (excluding comments)</a:t>
            </a:r>
          </a:p>
          <a:p>
            <a:r>
              <a:rPr lang="en-US" dirty="0"/>
              <a:t>Corresponding Singularity recipe file is 51 lines of code and 2548 bytes (excluding comments)</a:t>
            </a:r>
          </a:p>
          <a:p>
            <a:r>
              <a:rPr lang="en-US" dirty="0"/>
              <a:t>This HPCCM recipe is 6-9X smaller than the corresponding container spec files.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246108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HPCCM includes example recipes to help you get started.  The HPC Base recipes provide representative development environments, the cross product of the first three columns, plus all the components on the right.  Since the recipe are Python, the containers can be easily generated without needing separate recipes for each combination.</a:t>
            </a:r>
          </a:p>
          <a:p>
            <a:endParaRPr lang="en-US" dirty="0"/>
          </a:p>
          <a:p>
            <a:r>
              <a:rPr lang="en-US" dirty="0"/>
              <a:t>In addition to the HPC base recipes, some complete application examples are also included with HPCCM.  The examples show how to specify fully functional GROMACS and MILC container images using HPCCM.  The MPI Bandwidth recipe is also included as an example.</a:t>
            </a:r>
          </a:p>
          <a:p>
            <a:endParaRPr lang="en-US" dirty="0"/>
          </a:p>
          <a:p>
            <a:r>
              <a:rPr lang="en-US" dirty="0"/>
              <a:t>Example recipes are also included for </a:t>
            </a:r>
            <a:r>
              <a:rPr lang="en-US" dirty="0" err="1"/>
              <a:t>EasyBuild</a:t>
            </a:r>
            <a:r>
              <a:rPr lang="en-US" dirty="0"/>
              <a:t> and </a:t>
            </a:r>
            <a:r>
              <a:rPr lang="en-US" dirty="0" err="1"/>
              <a:t>Spack</a:t>
            </a:r>
            <a:r>
              <a:rPr lang="en-US" dirty="0"/>
              <a:t>. </a:t>
            </a:r>
            <a:r>
              <a:rPr lang="en-US" dirty="0" err="1"/>
              <a:t>EasyBuild</a:t>
            </a:r>
            <a:r>
              <a:rPr lang="en-US" dirty="0"/>
              <a:t> and </a:t>
            </a:r>
            <a:r>
              <a:rPr lang="en-US" dirty="0" err="1"/>
              <a:t>Spack</a:t>
            </a:r>
            <a:r>
              <a:rPr lang="en-US" dirty="0"/>
              <a:t> work well for bare metal, but when applied to containers usually results in very large container images.  That said, there is a large repository of HPC application recipes for these frameworks that you can take advantage of by using the included HPCCM </a:t>
            </a:r>
            <a:r>
              <a:rPr lang="en-US" dirty="0" err="1"/>
              <a:t>EasyBuild</a:t>
            </a:r>
            <a:r>
              <a:rPr lang="en-US" dirty="0"/>
              <a:t> and </a:t>
            </a:r>
            <a:r>
              <a:rPr lang="en-US" dirty="0" err="1"/>
              <a:t>Spack</a:t>
            </a:r>
            <a:r>
              <a:rPr lang="en-US" dirty="0"/>
              <a:t> recipes.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use GROMACS as an example to compare the HPCCM approach, optimized for containers, to </a:t>
            </a:r>
            <a:r>
              <a:rPr lang="en-US" dirty="0" err="1"/>
              <a:t>EasyBuild</a:t>
            </a:r>
            <a:r>
              <a:rPr lang="en-US" dirty="0"/>
              <a:t> and </a:t>
            </a:r>
            <a:r>
              <a:rPr lang="en-US" dirty="0" err="1"/>
              <a:t>Spack</a:t>
            </a:r>
            <a:r>
              <a:rPr lang="en-US" dirty="0"/>
              <a:t>.  The HPCCM GROMACS recipe generates a Docker image that is just over 1 GB in size.  The equivalent </a:t>
            </a:r>
            <a:r>
              <a:rPr lang="en-US" dirty="0" err="1"/>
              <a:t>Spack</a:t>
            </a:r>
            <a:r>
              <a:rPr lang="en-US" dirty="0"/>
              <a:t> container image, for the same version of GROMACS, also built with </a:t>
            </a:r>
            <a:r>
              <a:rPr lang="en-US" dirty="0" err="1"/>
              <a:t>gcc</a:t>
            </a:r>
            <a:r>
              <a:rPr lang="en-US" dirty="0"/>
              <a:t> and also CUDA enabled, is about 3.5 GB, and the </a:t>
            </a:r>
            <a:r>
              <a:rPr lang="en-US" dirty="0" err="1"/>
              <a:t>EasyBuild</a:t>
            </a:r>
            <a:r>
              <a:rPr lang="en-US" dirty="0"/>
              <a:t> container image is nearly 7 GB.</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HPCCM can achieve these container image size optimizations because it’s expressly designed for containers.  HPCCM takes advantage of multistage builds to only include the necessary runtime environment, image layering best practices such as removing build artifacts, and more, to minimize the container image size.  HPCCM also makes each software component its own image layer to speed-up building container images and make it easier to deal with build issues.  These techniques are not exclusive to HPCCM, they are all standard container best practices.  But HPCCM makes it easy to employ these best practices for HPC containers, especially if you are not already familiar with building containers.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410630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HPC Container Maker is an open source tool that simplifies the process of creating HPC containers.  If you are used to the bare metal environment modules workflow, HPCCM will give you a similar high-level workflow such that you don’t need to become an expert on building HPC software components or containers.  At the same time, HPCCM also supports highly advanced use cases since HPCCM can harness the flexibility and power of Python-based recipes.  </a:t>
            </a:r>
          </a:p>
          <a:p>
            <a:endParaRPr lang="en-US" dirty="0"/>
          </a:p>
          <a:p>
            <a:r>
              <a:rPr lang="en-US" dirty="0"/>
              <a:t>HPCCM will help you deal with the complexity of building HPC application containers that use GPUs, InfiniBand, and other core HPC technologies.</a:t>
            </a:r>
          </a:p>
          <a:p>
            <a:endParaRPr lang="en-US" dirty="0"/>
          </a:p>
          <a:p>
            <a:r>
              <a:rPr lang="en-US" dirty="0"/>
              <a:t>It can also help you use container and HPC best practices to minimize the size of your container images and speed up your container workflows.</a:t>
            </a:r>
          </a:p>
          <a:p>
            <a:endParaRPr lang="en-US" dirty="0"/>
          </a:p>
          <a:p>
            <a:r>
              <a:rPr lang="en-US" dirty="0"/>
              <a:t>HPCCM supports both Docker, and all container runtimes that use </a:t>
            </a:r>
            <a:r>
              <a:rPr lang="en-US" dirty="0" err="1"/>
              <a:t>Dockerfiles</a:t>
            </a:r>
            <a:r>
              <a:rPr lang="en-US" dirty="0"/>
              <a:t> such as Shifter, as well as Singularity, so you can use the container runtime that works best for you.</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253505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70241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wrapping up, there are two more features of HPCCM that I’d like to show you.  </a:t>
            </a:r>
          </a:p>
          <a:p>
            <a:endParaRPr lang="en-US" dirty="0"/>
          </a:p>
          <a:p>
            <a:r>
              <a:rPr lang="en-US" dirty="0"/>
              <a:t>The first is user arguments.  Since HPCCM recipes are Python scripts, they can easily process user supplied information to customize the container specification.  </a:t>
            </a:r>
          </a:p>
          <a:p>
            <a:endParaRPr lang="en-US" dirty="0"/>
          </a:p>
          <a:p>
            <a:r>
              <a:rPr lang="en-US" dirty="0"/>
              <a:t>User arguments can be given to the HPCCM command line interface and those arguments can be processed inside the recipe.  As I mentioned already, this feature is used in the HPC Base recipes to minimize the number of recipe files needed to support all the possible combinations of Linux distribution, compiler, and MPI library.</a:t>
            </a:r>
          </a:p>
          <a:p>
            <a:endParaRPr lang="en-US" dirty="0"/>
          </a:p>
          <a:p>
            <a:r>
              <a:rPr lang="en-US" dirty="0"/>
              <a:t>Here I show a simple example where the CUDA and </a:t>
            </a:r>
            <a:r>
              <a:rPr lang="en-US" dirty="0" err="1"/>
              <a:t>OpenMPI</a:t>
            </a:r>
            <a:r>
              <a:rPr lang="en-US" dirty="0"/>
              <a:t> versions can be specified on the command line.  If the versions are not specified, then a default is used.  For simplicity I don’t show it here, but you can easily imagine how you could validate the user supplied input to ensure that only valid versions are used, or restrict the user to specific version combinations.</a:t>
            </a:r>
          </a:p>
          <a:p>
            <a:endParaRPr lang="en-US" dirty="0"/>
          </a:p>
          <a:p>
            <a:r>
              <a:rPr lang="en-US" dirty="0"/>
              <a:t>This capability is also useful for setting things like the CUDA compute capability or other application build flags, for example, single precision vs. double precision.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92146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And last but not least, I’d also like to return to the multistage build concept I mentioned several times earlier.  I told you I would talk about multistage builds…</a:t>
            </a:r>
          </a:p>
          <a:p>
            <a:endParaRPr lang="en-US" dirty="0"/>
          </a:p>
          <a:p>
            <a:r>
              <a:rPr lang="en-US" dirty="0"/>
              <a:t>The core idea of multistage builds is that results from previous stages can be used in later stages.  This is extremely useful for minimizing the size of container images since you can install your development tools, source code, etc. in the first stage and copy only the resulting binary and the necessary runtime libraries into a latter runtime stage.  The first stage is an intermediate; the output of the second stage produces the final container image.  The runtime stage need only include the smaller runtime software components.  This approach can reduce your container images by 4-8X.</a:t>
            </a:r>
          </a:p>
          <a:p>
            <a:endParaRPr lang="en-US" dirty="0"/>
          </a:p>
          <a:p>
            <a:r>
              <a:rPr lang="en-US" dirty="0"/>
              <a:t>HPCCM supports multistage builds.  Note the Stage0 and Stage1 entries, in red and blue respectively.  The HPCCM building blocks have a runtime method that automatically installs the corresponding runtime using the same building block settings specified in the development stage.  For example, if the component was installed in a non-default directory, or a non-default build options were selected, those choices would be automatically reflected in the runtime stage.</a:t>
            </a:r>
          </a:p>
          <a:p>
            <a:endParaRPr lang="en-US" dirty="0"/>
          </a:p>
          <a:p>
            <a:r>
              <a:rPr lang="en-US" dirty="0"/>
              <a:t>Also, note in green the runtime version of the CUDA base image is used for the second stage versus the development image in the first stage for further size savings.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Multistage builds are a feature only supported by Docker, but Singularity can also take advantage of multistage builds by using Singularity’s support for Docker images to convert a Docker container image into a Singularity image.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2933408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years, IT systems had a very low usage. It was very common to see servers only achieve 5% to 12% usage during peak loads. To make systems more efficient while keeps various workloads isolated from each other, Virtual Machines (VMs) were developed. VM’s work very well but they require dedication of resources to the specific VM (dedicate a certain number of cores, memory, etc.), and can take up a lot of disk space. Moreover, the VM’s also had many of the same OS components installed and wasted storage space with duplicated tools and libraries.</a:t>
            </a:r>
          </a:p>
          <a:p>
            <a:endParaRPr lang="en-US" dirty="0"/>
          </a:p>
          <a:p>
            <a:r>
              <a:rPr lang="en-US" dirty="0"/>
              <a:t>Containers were developed as a “lighter weight” VM that leaves much of the common resources to the host. CPUs, Memory, etc., don’t have to dedicated to a specific Container – they are shared on the system. On Linux, there is just a very small container runtime that is needed to execute containers. Contrast this with the Hypervisor on the VM systems which can be a heavy weight solution to efficiency.</a:t>
            </a:r>
          </a:p>
          <a:p>
            <a:endParaRPr lang="en-US" dirty="0"/>
          </a:p>
          <a:p>
            <a:r>
              <a:rPr lang="en-US" dirty="0"/>
              <a:t>Containers are not new technology.  See chroot (1982), FreeBSD Jails (2000), Solaris Zones (2005), Linux </a:t>
            </a:r>
            <a:r>
              <a:rPr lang="en-US" dirty="0" err="1"/>
              <a:t>cgroups</a:t>
            </a:r>
            <a:r>
              <a:rPr lang="en-US" dirty="0"/>
              <a:t> (2008), etc.  Docker popularized containers starting in 2013.</a:t>
            </a:r>
          </a:p>
          <a:p>
            <a:endParaRPr lang="en-US" dirty="0"/>
          </a:p>
          <a:p>
            <a:r>
              <a:rPr lang="en-US" dirty="0"/>
              <a:t>Containers share the kernel and other services with the Host OS, sharing the system resources.  In contrast, VMs are completely isolated from one another with dedicated resources.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216587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Bare metal install is not an ideal choice, especially if Mobility of compute is desired (sharing applications with other people). </a:t>
            </a:r>
          </a:p>
          <a:p>
            <a:endParaRPr lang="en-US" dirty="0"/>
          </a:p>
          <a:p>
            <a:r>
              <a:rPr lang="en-US" dirty="0"/>
              <a:t>Let’s walk through a process of how an app user gets access to the app and run the container.</a:t>
            </a:r>
          </a:p>
          <a:p>
            <a:endParaRPr lang="en-US" dirty="0"/>
          </a:p>
          <a:p>
            <a:r>
              <a:rPr lang="en-US" dirty="0"/>
              <a:t>If an app is not available on the system, the user puts in a request to install. </a:t>
            </a:r>
          </a:p>
          <a:p>
            <a:endParaRPr lang="en-US" dirty="0"/>
          </a:p>
          <a:p>
            <a:pPr marL="171450" indent="-171450">
              <a:buFont typeface="Arial" panose="020B0604020202020204" pitchFamily="34" charset="0"/>
              <a:buChar char="•"/>
            </a:pPr>
            <a:r>
              <a:rPr lang="en-US" dirty="0"/>
              <a:t>Building and installation of the app needs to be approved. This can be fast or slow depending upon the individual system.</a:t>
            </a:r>
          </a:p>
          <a:p>
            <a:pPr marL="628650" lvl="1" indent="-171450">
              <a:buFont typeface="Arial" panose="020B0604020202020204" pitchFamily="34" charset="0"/>
              <a:buChar char="•"/>
            </a:pPr>
            <a:r>
              <a:rPr lang="en-US" dirty="0"/>
              <a:t>The user needs to define the exact environment they want for the build</a:t>
            </a:r>
          </a:p>
          <a:p>
            <a:pPr marL="171450" lvl="0" indent="-171450">
              <a:buFont typeface="Arial" panose="020B0604020202020204" pitchFamily="34" charset="0"/>
              <a:buChar char="•"/>
            </a:pPr>
            <a:r>
              <a:rPr lang="en-US" dirty="0"/>
              <a:t>The user might just install the app in his workspace but this remove support from the cluster team and is very difficult to share with other users.</a:t>
            </a:r>
          </a:p>
          <a:p>
            <a:pPr marL="171450" lvl="0" indent="-171450">
              <a:buFont typeface="Arial" panose="020B0604020202020204" pitchFamily="34" charset="0"/>
              <a:buChar char="•"/>
            </a:pPr>
            <a:r>
              <a:rPr lang="en-US" dirty="0"/>
              <a:t>The user need to be careful because:</a:t>
            </a:r>
          </a:p>
          <a:p>
            <a:pPr marL="628650" lvl="1" indent="-171450">
              <a:buFont typeface="Arial" panose="020B0604020202020204" pitchFamily="34" charset="0"/>
              <a:buChar char="•"/>
            </a:pPr>
            <a:r>
              <a:rPr lang="en-US" dirty="0"/>
              <a:t>There can be a large number of dependencies</a:t>
            </a:r>
          </a:p>
          <a:p>
            <a:pPr marL="628650" lvl="1" indent="-171450">
              <a:buFont typeface="Arial" panose="020B0604020202020204" pitchFamily="34" charset="0"/>
              <a:buChar char="•"/>
            </a:pPr>
            <a:r>
              <a:rPr lang="en-US" dirty="0"/>
              <a:t>Installs are complex because they’ve to carefully create env modules which is a complicated network of dependencies and it is easy to mess it up</a:t>
            </a:r>
          </a:p>
          <a:p>
            <a:pPr marL="628650" lvl="1" indent="-171450">
              <a:buFont typeface="Arial" panose="020B0604020202020204" pitchFamily="34" charset="0"/>
              <a:buChar char="•"/>
            </a:pPr>
            <a:r>
              <a:rPr lang="en-US" dirty="0"/>
              <a:t>Install issues can be hard to diagnose and sometimes you only find out at the end of the cycle</a:t>
            </a:r>
          </a:p>
          <a:p>
            <a:pPr marL="628650" lvl="1" indent="-171450">
              <a:buFont typeface="Arial" panose="020B0604020202020204" pitchFamily="34" charset="0"/>
              <a:buChar char="•"/>
            </a:pPr>
            <a:r>
              <a:rPr lang="en-US" dirty="0"/>
              <a:t>Once you have installed the application, the env module has to be maintained in perpetuity because multiple apps depend on these complex network of dependencies. Modules can help but maintaining your own Modules is not fun.</a:t>
            </a:r>
          </a:p>
          <a:p>
            <a:pPr marL="628650" lvl="1" indent="-171450">
              <a:buFont typeface="Arial" panose="020B0604020202020204" pitchFamily="34" charset="0"/>
              <a:buChar char="•"/>
            </a:pPr>
            <a:r>
              <a:rPr lang="en-US" dirty="0"/>
              <a:t>Upgrading an application may require updating some libraries which may lead to broken dependencies for other apps</a:t>
            </a:r>
          </a:p>
          <a:p>
            <a:pPr marL="628650" lvl="1" indent="-171450">
              <a:buFont typeface="Arial" panose="020B0604020202020204" pitchFamily="34" charset="0"/>
              <a:buChar char="•"/>
            </a:pPr>
            <a:r>
              <a:rPr lang="en-US" dirty="0"/>
              <a:t>Performance may not be what you expect</a:t>
            </a:r>
          </a:p>
          <a:p>
            <a:pPr marL="171450" lvl="0" indent="-171450">
              <a:buFont typeface="Arial" panose="020B0604020202020204" pitchFamily="34" charset="0"/>
              <a:buChar char="•"/>
            </a:pPr>
            <a:r>
              <a:rPr lang="en-US" dirty="0"/>
              <a:t>So you really need admins to build and install the application (unless you are developing the application)</a:t>
            </a:r>
          </a:p>
          <a:p>
            <a:pPr marL="228600" indent="-228600">
              <a:buAutoNum type="arabicPeriod"/>
            </a:pPr>
            <a:endParaRPr lang="en-US" dirty="0"/>
          </a:p>
          <a:p>
            <a:pPr marL="0" indent="0">
              <a:buNone/>
            </a:pPr>
            <a:r>
              <a:rPr lang="en-US" dirty="0"/>
              <a:t>As you can see, this process has the potential to be complicated, high maintenance, and time consuming and trying to do this over 100s of applications is just brutal for system admins and delays in installs and lack of upgrades delay discoveries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10389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rtl="0"/>
            <a:r>
              <a:rPr lang="en-US" b="0" dirty="0">
                <a:effectLst/>
              </a:rPr>
              <a:t>One great way to get started with containers is the NVIDIA GPU Cloud, or NGC.  NGC is a container registry that hosts 35+ container images, including deep learning and HPC workloads, as well as partner application such as </a:t>
            </a:r>
            <a:r>
              <a:rPr lang="en-US" b="0" dirty="0" err="1">
                <a:effectLst/>
              </a:rPr>
              <a:t>Matlab</a:t>
            </a:r>
            <a:r>
              <a:rPr lang="en-US" b="0" dirty="0">
                <a:effectLst/>
              </a:rPr>
              <a:t>, all optimized for GPUs.</a:t>
            </a:r>
          </a:p>
          <a:p>
            <a:pPr rtl="0"/>
            <a:endParaRPr lang="en-US" b="0" dirty="0">
              <a:effectLst/>
            </a:endParaRPr>
          </a:p>
          <a:p>
            <a:pPr rtl="0"/>
            <a:r>
              <a:rPr lang="en-US" b="0" dirty="0">
                <a:effectLst/>
              </a:rPr>
              <a:t>By using a pre-built container image from a container registry like NGC, you can be off and running your HPC workload in a matter of minutes on virtually any system, instead of </a:t>
            </a:r>
            <a:r>
              <a:rPr lang="en-US" sz="1100" b="0" i="0" u="none" strike="noStrike" kern="1200" dirty="0">
                <a:solidFill>
                  <a:schemeClr val="tx1"/>
                </a:solidFill>
                <a:effectLst/>
                <a:latin typeface="Trebuchet MS" pitchFamily="34" charset="0"/>
                <a:ea typeface="+mn-ea"/>
                <a:cs typeface="+mn-cs"/>
              </a:rPr>
              <a:t>the potentially lengthy and complex process of building applications from source or installing the correct runtime software environment for a pre-compiled application binary.</a:t>
            </a:r>
          </a:p>
          <a:p>
            <a:pPr rtl="0"/>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effectLst/>
              </a:rPr>
              <a:t>There are also other container registries such as Docker Hub and Singularity Hub that you can use.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371551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make life simple for both the system administrators and the end users. Let’s walk through the same scenario again but this time with containers</a:t>
            </a:r>
          </a:p>
          <a:p>
            <a:endParaRPr lang="en-US" dirty="0"/>
          </a:p>
          <a:p>
            <a:pPr marL="0" indent="0">
              <a:buFont typeface="Arial" panose="020B0604020202020204" pitchFamily="34" charset="0"/>
              <a:buNone/>
            </a:pPr>
            <a:r>
              <a:rPr lang="en-US" dirty="0"/>
              <a:t>User wants to run an application on installed on the system (it has to be compliant with the container format)</a:t>
            </a:r>
          </a:p>
          <a:p>
            <a:pPr marL="171450" indent="-171450">
              <a:buFont typeface="Arial" panose="020B0604020202020204" pitchFamily="34" charset="0"/>
              <a:buChar char="•"/>
            </a:pPr>
            <a:r>
              <a:rPr lang="en-US" dirty="0"/>
              <a:t>She pulls the application image from a container hub like NGC</a:t>
            </a:r>
          </a:p>
          <a:p>
            <a:pPr marL="171450" indent="-171450">
              <a:buFont typeface="Arial" panose="020B0604020202020204" pitchFamily="34" charset="0"/>
              <a:buChar char="•"/>
            </a:pPr>
            <a:r>
              <a:rPr lang="en-US" dirty="0"/>
              <a:t>She runs the container</a:t>
            </a:r>
          </a:p>
          <a:p>
            <a:pPr marL="171450" indent="-171450">
              <a:buFont typeface="Arial" panose="020B0604020202020204" pitchFamily="34" charset="0"/>
              <a:buChar char="•"/>
            </a:pPr>
            <a:r>
              <a:rPr lang="en-US" dirty="0"/>
              <a:t>Deploys the container</a:t>
            </a:r>
          </a:p>
          <a:p>
            <a:pPr marL="0" indent="0">
              <a:buNone/>
            </a:pPr>
            <a:endParaRPr lang="en-US" dirty="0"/>
          </a:p>
          <a:p>
            <a:pPr marL="0" indent="0">
              <a:buNone/>
            </a:pPr>
            <a:r>
              <a:rPr lang="en-US" dirty="0"/>
              <a:t>The user deploys the application and is ready to run workloads in a few minutes v. waiting for days to weeks with the bare-metal approach</a:t>
            </a:r>
          </a:p>
          <a:p>
            <a:pPr marL="0" indent="0">
              <a:buNone/>
            </a:pPr>
            <a:endParaRPr lang="en-US" dirty="0"/>
          </a:p>
          <a:p>
            <a:pPr marL="0" indent="0">
              <a:buNone/>
            </a:pPr>
            <a:r>
              <a:rPr lang="en-US" dirty="0"/>
              <a:t>Now, the system admins are free to focus on more mission critical tasks</a:t>
            </a:r>
          </a:p>
          <a:p>
            <a:pPr marL="0" indent="0">
              <a:buNone/>
            </a:pPr>
            <a:endParaRPr lang="en-US" dirty="0"/>
          </a:p>
          <a:p>
            <a:pPr marL="0" indent="0">
              <a:buNone/>
            </a:pPr>
            <a:r>
              <a:rPr lang="en-US" dirty="0"/>
              <a:t>Besides higher productivity and easy access to the latest version, users also get the same performance as bare-metal. This is a win-win-win-win-win solution.</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4199633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put specific container commands in resulting </a:t>
            </a:r>
            <a:r>
              <a:rPr lang="en-US" dirty="0" err="1"/>
              <a:t>Dockerfile</a:t>
            </a:r>
            <a:r>
              <a:rPr lang="en-US" dirty="0"/>
              <a:t> or recipe if there is a building block.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3075116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GNU C++ compiler package is named g++ in Ubuntu and </a:t>
            </a:r>
            <a:r>
              <a:rPr lang="en-US" dirty="0" err="1"/>
              <a:t>gcc-c</a:t>
            </a:r>
            <a:r>
              <a:rPr lang="en-US" dirty="0"/>
              <a:t>++ in CentOS/RHEL.  Argh!</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401202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BUT what can you do if the application you need to use is not available from a container registry like NGC?  Your application might not be currently included in the catalog or you may need to use a custom version of an application.</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Building applications in containers that utilize GPUs, InfiniBand, and Parallel file systems, is not a trivial process, in part because in addition to building the application, you have to build the entire runtime software environment too.</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How can you still take advantage of the benefits that containers have to offer when a container image is not available?  HPC Container Maker can help you easily create your own container images.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4141126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Let’s step back and look at a typical bare metal workflow to build an HPC application.  </a:t>
            </a:r>
          </a:p>
          <a:p>
            <a:endParaRPr lang="en-US" dirty="0"/>
          </a:p>
          <a:p>
            <a:r>
              <a:rPr lang="en-US" dirty="0"/>
              <a:t>A particular HPC system usually has a fixed Linux distribution and driver stack. You would first load some environment modules to setup your build environment, and then build your application.</a:t>
            </a:r>
          </a:p>
          <a:p>
            <a:endParaRPr lang="en-US" dirty="0"/>
          </a:p>
          <a:p>
            <a:r>
              <a:rPr lang="en-US" dirty="0"/>
              <a:t>So the question is: what is the equivalent container workflow for the bare metal workflow shown on the left?  How do you build a container image that corresponds to this particular bare metal build environment?</a:t>
            </a:r>
          </a:p>
          <a:p>
            <a:endParaRPr lang="en-US" dirty="0"/>
          </a:p>
          <a:p>
            <a:r>
              <a:rPr lang="en-US" dirty="0"/>
              <a:t>A specification file is used to define the content of a container image.  Assuming that we want to build a Docker container, you would need to create a spec file called a “</a:t>
            </a:r>
            <a:r>
              <a:rPr lang="en-US" dirty="0" err="1"/>
              <a:t>Dockerfile</a:t>
            </a:r>
            <a:r>
              <a:rPr lang="en-US" dirty="0"/>
              <a:t>” to define the container image.</a:t>
            </a:r>
          </a:p>
          <a:p>
            <a:endParaRPr lang="en-US" dirty="0"/>
          </a:p>
          <a:p>
            <a:r>
              <a:rPr lang="en-US" dirty="0"/>
              <a:t>Your first step to reproduce the workflow on the left might be to use one of the freely available NVIDIA CUDA base containers.  NVIDIA provides a number of CUDA base container images on Docker Hub. To match the environment on the left, we would choose the CentOS 7 / CUDA 9.0 development container image.  </a:t>
            </a:r>
          </a:p>
          <a:p>
            <a:endParaRPr lang="en-US" dirty="0"/>
          </a:p>
          <a:p>
            <a:r>
              <a:rPr lang="en-US" dirty="0"/>
              <a:t>But then what?</a:t>
            </a:r>
          </a:p>
          <a:p>
            <a:endParaRPr lang="en-US" dirty="0"/>
          </a:p>
          <a:p>
            <a:r>
              <a:rPr lang="en-US" dirty="0"/>
              <a:t>You also need to include Mellanox OFED, the GCC compiler, and </a:t>
            </a:r>
            <a:r>
              <a:rPr lang="en-US" dirty="0" err="1"/>
              <a:t>OpenMPI</a:t>
            </a:r>
            <a:r>
              <a:rPr lang="en-US" dirty="0"/>
              <a:t> in the container image.  These software packages are typically installed for you by the system administrator.  You will need to reproduce those steps in your </a:t>
            </a:r>
            <a:r>
              <a:rPr lang="en-US" dirty="0" err="1"/>
              <a:t>Dockerfile</a:t>
            </a:r>
            <a:r>
              <a:rPr lang="en-US" dirty="0"/>
              <a:t>.  So let’s take a look at doing that for one of those components, </a:t>
            </a:r>
            <a:r>
              <a:rPr lang="en-US" dirty="0" err="1"/>
              <a:t>OpenMPI</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41527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search for </a:t>
            </a:r>
            <a:r>
              <a:rPr lang="en-US" dirty="0" err="1"/>
              <a:t>OpenMPI</a:t>
            </a:r>
            <a:r>
              <a:rPr lang="en-US" dirty="0"/>
              <a:t> and </a:t>
            </a:r>
            <a:r>
              <a:rPr lang="en-US" dirty="0" err="1"/>
              <a:t>Dockerfiles</a:t>
            </a:r>
            <a:r>
              <a:rPr lang="en-US" dirty="0"/>
              <a:t>, you will get LOTS of different approaches.  Here I show 6 of the results I found.  Which one should you use?  Why?</a:t>
            </a:r>
          </a:p>
          <a:p>
            <a:endParaRPr lang="en-US" dirty="0"/>
          </a:p>
          <a:p>
            <a:r>
              <a:rPr lang="en-US" dirty="0"/>
              <a:t>The answer is: it depends! B is probably the best, but still isn’t perfect. In the interest of time, I won’t go through the pros and cons of each.</a:t>
            </a:r>
          </a:p>
          <a:p>
            <a:endParaRPr lang="en-US" dirty="0"/>
          </a:p>
          <a:p>
            <a:r>
              <a:rPr lang="en-US" dirty="0"/>
              <a:t>The key takeaway is that it’s not at all obvious how to best install </a:t>
            </a:r>
            <a:r>
              <a:rPr lang="en-US" dirty="0" err="1"/>
              <a:t>OpenMPI</a:t>
            </a:r>
            <a:r>
              <a:rPr lang="en-US" dirty="0"/>
              <a:t> inside a container.  And a relatively good existing example like B still may not meet all of your particular requirements.  There are also some subtilties like layering and specific build options specific for containers that are not relevant for bare metal.</a:t>
            </a:r>
          </a:p>
          <a:p>
            <a:r>
              <a:rPr lang="en-US" dirty="0"/>
              <a:t>  </a:t>
            </a:r>
          </a:p>
          <a:p>
            <a:r>
              <a:rPr lang="en-US" dirty="0"/>
              <a:t>So, what should you do?</a:t>
            </a:r>
          </a:p>
          <a:p>
            <a:endParaRPr lang="en-US" dirty="0"/>
          </a:p>
          <a:p>
            <a:r>
              <a:rPr lang="en-US" dirty="0"/>
              <a:t>----</a:t>
            </a:r>
          </a:p>
          <a:p>
            <a:endParaRPr lang="en-US" dirty="0"/>
          </a:p>
          <a:p>
            <a:r>
              <a:rPr lang="en-US" dirty="0"/>
              <a:t>Why?  Let’s take a closer look.</a:t>
            </a:r>
          </a:p>
          <a:p>
            <a:endParaRPr lang="en-US" dirty="0"/>
          </a:p>
          <a:p>
            <a:r>
              <a:rPr lang="en-US" dirty="0"/>
              <a:t>The naïve approach would just be to use the </a:t>
            </a:r>
            <a:r>
              <a:rPr lang="en-US" dirty="0" err="1"/>
              <a:t>openmpi</a:t>
            </a:r>
            <a:r>
              <a:rPr lang="en-US" dirty="0"/>
              <a:t> packages provided by your Linux distribution.  That’s shown in A.  But how was </a:t>
            </a:r>
            <a:r>
              <a:rPr lang="en-US" dirty="0" err="1"/>
              <a:t>OpenMPI</a:t>
            </a:r>
            <a:r>
              <a:rPr lang="en-US" dirty="0"/>
              <a:t> built in that case?  Does it support InfiniBand or CUDA?  What version of </a:t>
            </a:r>
            <a:r>
              <a:rPr lang="en-US" dirty="0" err="1"/>
              <a:t>OpenMPI</a:t>
            </a:r>
            <a:r>
              <a:rPr lang="en-US" dirty="0"/>
              <a:t> is it?  This will get you going quickly, but you’ll likely run into problems when trying to run the application on real systems.</a:t>
            </a:r>
          </a:p>
          <a:p>
            <a:endParaRPr lang="en-US" dirty="0"/>
          </a:p>
          <a:p>
            <a:r>
              <a:rPr lang="en-US" dirty="0"/>
              <a:t>B is pretty good.  The software package is downloaded from the web.  The configure options are good and include some options specifically needed for running MPI inside a container.  For example, the --disable-</a:t>
            </a:r>
            <a:r>
              <a:rPr lang="en-US" dirty="0" err="1"/>
              <a:t>getpwuid</a:t>
            </a:r>
            <a:r>
              <a:rPr lang="en-US" dirty="0"/>
              <a:t> configure option is needed because unlike bare metal environments, the running container may not be able to look up your user name by ID since it’s running inside a different environment than the host.  All the steps are performed in a single layer, which can help minimize the size of the resulting container image.  Note how the temporary build artifacts are cleaned up after the build.  It also configures the environment so that the MPI libraries and commands can be found automatically.  But note that the </a:t>
            </a:r>
            <a:r>
              <a:rPr lang="en-US" dirty="0" err="1"/>
              <a:t>OpenMPI</a:t>
            </a:r>
            <a:r>
              <a:rPr lang="en-US" dirty="0"/>
              <a:t> version is only partially parameterized.  The string ‘v3.0’ is still hard-coded in the download path, so you would have some minor issues choosing a different version of </a:t>
            </a:r>
            <a:r>
              <a:rPr lang="en-US" dirty="0" err="1"/>
              <a:t>OpenMPI</a:t>
            </a:r>
            <a:r>
              <a:rPr lang="en-US" dirty="0"/>
              <a:t> (recall, we need version 1.10.7 to match the bare metal environment on the previous slide).</a:t>
            </a:r>
          </a:p>
          <a:p>
            <a:endParaRPr lang="en-US" dirty="0"/>
          </a:p>
          <a:p>
            <a:r>
              <a:rPr lang="en-US" dirty="0"/>
              <a:t>And what if we needed to build </a:t>
            </a:r>
            <a:r>
              <a:rPr lang="en-US" dirty="0" err="1"/>
              <a:t>OpenMPI</a:t>
            </a:r>
            <a:r>
              <a:rPr lang="en-US" dirty="0"/>
              <a:t> with a compiler other than GNU?  C shows how you might do that.  But C splits the build into several layers and does not clean up after the build is completed, so is likely to result in a larger container image size than necessary.</a:t>
            </a:r>
          </a:p>
          <a:p>
            <a:endParaRPr lang="en-US" dirty="0"/>
          </a:p>
          <a:p>
            <a:r>
              <a:rPr lang="en-US" dirty="0"/>
              <a:t>D unnecessarily saves build logs, and so 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70258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HPC Container Maker, or HPCCM, is an open source tool designed to address the challenges of generating container image specifications for HPC workloads.  </a:t>
            </a:r>
          </a:p>
          <a:p>
            <a:endParaRPr lang="en-US" dirty="0"/>
          </a:p>
          <a:p>
            <a:r>
              <a:rPr lang="en-US" dirty="0"/>
              <a:t>HPCCM is based on the concept of building blocks.  For instance, there is an </a:t>
            </a:r>
            <a:r>
              <a:rPr lang="en-US" dirty="0" err="1"/>
              <a:t>OpenMPI</a:t>
            </a:r>
            <a:r>
              <a:rPr lang="en-US" dirty="0"/>
              <a:t> building block.  The building blocks encapsulate the best practices of building HPC software components with the best practices of building container images to generate optimal container image specifications.  This lets you easily take advantage of all the existing knowledge of how to best install a component like </a:t>
            </a:r>
            <a:r>
              <a:rPr lang="en-US" dirty="0" err="1"/>
              <a:t>OpenMPI</a:t>
            </a:r>
            <a:r>
              <a:rPr lang="en-US" dirty="0"/>
              <a:t> inside a container image.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Container images are specified as a HPCCM recipe, which is then converted by a command line tool into a </a:t>
            </a:r>
            <a:r>
              <a:rPr lang="en-US" dirty="0" err="1"/>
              <a:t>Dockerfile</a:t>
            </a:r>
            <a:r>
              <a:rPr lang="en-US" dirty="0"/>
              <a:t> or a Singularity definition file.  A HPCCM recipe is a Python script, usually a really simple Python script.  But you do have the full power of Python available to you so you can do things like validate input, branch inside the recipe based on the type of build desired, and even search the web to download the latest version of a software package.</a:t>
            </a:r>
          </a:p>
          <a:p>
            <a:endParaRPr lang="en-US" dirty="0"/>
          </a:p>
          <a:p>
            <a:r>
              <a:rPr lang="en-US" dirty="0"/>
              <a:t>HPCCM supports both Docker and Singularity. It can generate </a:t>
            </a:r>
            <a:r>
              <a:rPr lang="en-US" dirty="0" err="1"/>
              <a:t>Dockerfiles</a:t>
            </a:r>
            <a:r>
              <a:rPr lang="en-US" dirty="0"/>
              <a:t>, which are used by Docker as well as other container technologies like Shifter, as well as Singularity definition files.  </a:t>
            </a:r>
          </a:p>
          <a:p>
            <a:endParaRPr lang="en-US" dirty="0"/>
          </a:p>
          <a:p>
            <a:r>
              <a:rPr lang="en-US" dirty="0"/>
              <a:t>HPCCM is open source and is also available from </a:t>
            </a:r>
            <a:r>
              <a:rPr lang="en-US" dirty="0" err="1"/>
              <a:t>PyPi</a:t>
            </a:r>
            <a:r>
              <a:rPr lang="en-US" dirty="0"/>
              <a:t> to let you easily get started.</a:t>
            </a:r>
          </a:p>
          <a:p>
            <a:endParaRPr lang="en-US" dirty="0"/>
          </a:p>
          <a:p>
            <a:r>
              <a:rPr lang="en-US" dirty="0"/>
              <a:t>There is blog post about HPCCM that you can go read at the link below after the session.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445749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Let’s look at a very simple HPCCM recipe: Stage0 += </a:t>
            </a:r>
            <a:r>
              <a:rPr lang="en-US" dirty="0" err="1"/>
              <a:t>openmpi</a:t>
            </a:r>
            <a:r>
              <a:rPr lang="en-US" dirty="0"/>
              <a:t>().  </a:t>
            </a:r>
          </a:p>
          <a:p>
            <a:endParaRPr lang="en-US" dirty="0"/>
          </a:p>
          <a:p>
            <a:r>
              <a:rPr lang="en-US" dirty="0"/>
              <a:t>Stage0 refers the first stage of a multistage Docker build process.  In the interest of time, I won’t talk about multistage builds, but they are a very effective best practice for reducing the size of container images.</a:t>
            </a:r>
          </a:p>
          <a:p>
            <a:endParaRPr lang="en-US" dirty="0"/>
          </a:p>
          <a:p>
            <a:r>
              <a:rPr lang="en-US" dirty="0"/>
              <a:t>With default options, this will generate the multiline </a:t>
            </a:r>
            <a:r>
              <a:rPr lang="en-US" dirty="0" err="1"/>
              <a:t>Dockerfile</a:t>
            </a:r>
            <a:r>
              <a:rPr lang="en-US" dirty="0"/>
              <a:t> snippet shown below.  This snippet provides the best practices for building </a:t>
            </a:r>
            <a:r>
              <a:rPr lang="en-US" dirty="0" err="1"/>
              <a:t>OpenMPI</a:t>
            </a:r>
            <a:r>
              <a:rPr lang="en-US" dirty="0"/>
              <a:t> inside a container.  Note that it generates 3 layers – the first to install dependencies from the Linux distribution, the second to download and build </a:t>
            </a:r>
            <a:r>
              <a:rPr lang="en-US" dirty="0" err="1"/>
              <a:t>OpenMPI</a:t>
            </a:r>
            <a:r>
              <a:rPr lang="en-US" dirty="0"/>
              <a:t>, and the third to setup the runtime environment inside the container.  Also note that the first two steps cleanup after themselves inside their respective layers to minimize the resulting container image size.</a:t>
            </a:r>
          </a:p>
          <a:p>
            <a:endParaRPr lang="en-US" dirty="0"/>
          </a:p>
          <a:p>
            <a:r>
              <a:rPr lang="en-US" dirty="0"/>
              <a:t>One benefit of this approach is that as the best practices for building </a:t>
            </a:r>
            <a:r>
              <a:rPr lang="en-US" dirty="0" err="1"/>
              <a:t>OpenMPI</a:t>
            </a:r>
            <a:r>
              <a:rPr lang="en-US" dirty="0"/>
              <a:t> evolve, the changes can be automatically taken advantage of without any need to change the HPCCM recipe.  In fact, just recently a issue was discovered that affected </a:t>
            </a:r>
            <a:r>
              <a:rPr lang="en-US" dirty="0" err="1"/>
              <a:t>OpenMPI</a:t>
            </a:r>
            <a:r>
              <a:rPr lang="en-US" dirty="0"/>
              <a:t> process affinity.  The fix required a minor change to the </a:t>
            </a:r>
            <a:r>
              <a:rPr lang="en-US" dirty="0" err="1"/>
              <a:t>OpenMPI</a:t>
            </a:r>
            <a:r>
              <a:rPr lang="en-US" dirty="0"/>
              <a:t> building block.  This change would be picked up automatically just by rerunning HPCCM on the unmodified user recipe.  </a:t>
            </a:r>
          </a:p>
          <a:p>
            <a:endParaRPr lang="en-US" dirty="0"/>
          </a:p>
          <a:p>
            <a:r>
              <a:rPr lang="en-US" dirty="0"/>
              <a:t>By default, HPCCM creates </a:t>
            </a:r>
            <a:r>
              <a:rPr lang="en-US" dirty="0" err="1"/>
              <a:t>Dockerfiles</a:t>
            </a:r>
            <a:r>
              <a:rPr lang="en-US" dirty="0"/>
              <a:t>.  The HPCCM recipe is exactly the same for Singularity, but a command line option is set to generate Singularity definition files instead of </a:t>
            </a:r>
            <a:r>
              <a:rPr lang="en-US" dirty="0" err="1"/>
              <a:t>Dockerfiles</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4176863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If we want, we can customize the behavior of the </a:t>
            </a:r>
            <a:r>
              <a:rPr lang="en-US" dirty="0" err="1"/>
              <a:t>OpenMPI</a:t>
            </a:r>
            <a:r>
              <a:rPr lang="en-US" dirty="0"/>
              <a:t> building block.</a:t>
            </a:r>
          </a:p>
          <a:p>
            <a:endParaRPr lang="en-US" dirty="0"/>
          </a:p>
          <a:p>
            <a:r>
              <a:rPr lang="en-US" dirty="0"/>
              <a:t>Here I show the configuration options (and their defaults) for the </a:t>
            </a:r>
            <a:r>
              <a:rPr lang="en-US" dirty="0" err="1"/>
              <a:t>OpenMPI</a:t>
            </a:r>
            <a:r>
              <a:rPr lang="en-US" dirty="0"/>
              <a:t> building block.  For example, we can easily specify different configure options, or install a different set of package dependencies, or use a local copy of the </a:t>
            </a:r>
            <a:r>
              <a:rPr lang="en-US" dirty="0" err="1"/>
              <a:t>OpenMPI</a:t>
            </a:r>
            <a:r>
              <a:rPr lang="en-US" dirty="0"/>
              <a:t> source rather than download a source package from the web.  If downloading from the web, the version of </a:t>
            </a:r>
            <a:r>
              <a:rPr lang="en-US" dirty="0" err="1"/>
              <a:t>OpenMPI</a:t>
            </a:r>
            <a:r>
              <a:rPr lang="en-US" dirty="0"/>
              <a:t> to download can be specified.</a:t>
            </a:r>
          </a:p>
          <a:p>
            <a:endParaRPr lang="en-US" dirty="0"/>
          </a:p>
          <a:p>
            <a:r>
              <a:rPr lang="en-US" dirty="0"/>
              <a:t>There are also high level knobs to control whether </a:t>
            </a:r>
            <a:r>
              <a:rPr lang="en-US" dirty="0" err="1"/>
              <a:t>OpenMPI</a:t>
            </a:r>
            <a:r>
              <a:rPr lang="en-US" dirty="0"/>
              <a:t> should be built with CUDA or InfiniBand support.</a:t>
            </a:r>
          </a:p>
          <a:p>
            <a:endParaRPr lang="en-US" dirty="0"/>
          </a:p>
          <a:p>
            <a:r>
              <a:rPr lang="en-US" dirty="0"/>
              <a:t>The compiler toolchain can also be selected.</a:t>
            </a:r>
          </a:p>
          <a:p>
            <a:endParaRPr lang="en-US" dirty="0"/>
          </a:p>
          <a:p>
            <a:r>
              <a:rPr lang="en-US" dirty="0"/>
              <a:t>The building block approach allows you to focus on the high level questions of what software packages to include in the container image without having to be concerned about the low level container spec file syntax or other details, while still having the ability to tailor the building block behavior to meet your exact requirements.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166057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So let’s go back to the bare metal workflow we looked at earlier.  Now we can fill in the equivalent container workflow using HPCCM.  </a:t>
            </a:r>
          </a:p>
          <a:p>
            <a:endParaRPr lang="en-US" dirty="0"/>
          </a:p>
          <a:p>
            <a:r>
              <a:rPr lang="en-US" dirty="0"/>
              <a:t>We start from the NVIDIA provided Centos 7 / CUDA 9.0 base image, as before.</a:t>
            </a:r>
          </a:p>
          <a:p>
            <a:endParaRPr lang="en-US" dirty="0"/>
          </a:p>
          <a:p>
            <a:r>
              <a:rPr lang="en-US" dirty="0"/>
              <a:t>We use the </a:t>
            </a:r>
            <a:r>
              <a:rPr lang="en-US" dirty="0" err="1"/>
              <a:t>mlnx_ofed</a:t>
            </a:r>
            <a:r>
              <a:rPr lang="en-US" dirty="0"/>
              <a:t> building block to add the Mellanox OFED user space software for InfiniBand support, specifying the exact version we want included (to match the bare metal environment).  </a:t>
            </a:r>
          </a:p>
          <a:p>
            <a:endParaRPr lang="en-US" dirty="0"/>
          </a:p>
          <a:p>
            <a:r>
              <a:rPr lang="en-US" dirty="0"/>
              <a:t>We use the gnu compiler building block to add the </a:t>
            </a:r>
            <a:r>
              <a:rPr lang="en-US" dirty="0" err="1"/>
              <a:t>gcc</a:t>
            </a:r>
            <a:r>
              <a:rPr lang="en-US" dirty="0"/>
              <a:t> compiler to the container image.  And we use the </a:t>
            </a:r>
            <a:r>
              <a:rPr lang="en-US" dirty="0" err="1"/>
              <a:t>openmpi</a:t>
            </a:r>
            <a:r>
              <a:rPr lang="en-US" dirty="0"/>
              <a:t> building block to add the desired version of </a:t>
            </a:r>
            <a:r>
              <a:rPr lang="en-US" dirty="0" err="1"/>
              <a:t>OpenMPI</a:t>
            </a:r>
            <a:r>
              <a:rPr lang="en-US" dirty="0"/>
              <a:t>.</a:t>
            </a:r>
          </a:p>
          <a:p>
            <a:endParaRPr lang="en-US" dirty="0"/>
          </a:p>
          <a:p>
            <a:r>
              <a:rPr lang="en-US" dirty="0"/>
              <a:t>The HPCCM recipe file is just as simple as the commands for building on bare metal.  There is essentially a one-to-one correspondence between the bare metal environment module based workflow and the HPCCM recipe.</a:t>
            </a:r>
          </a:p>
          <a:p>
            <a:endParaRPr lang="en-US" dirty="0"/>
          </a:p>
          <a:p>
            <a:r>
              <a:rPr lang="en-US" dirty="0"/>
              <a:t>In both cases, we would finally perform the steps needed to build the application of interest.  Unlike the bare metal case, the container workflow produces a portable container image capable of running on almost any system.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54509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48648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40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896" r:id="rId1"/>
    <p:sldLayoutId id="2147483971" r:id="rId2"/>
    <p:sldLayoutId id="2147483917" r:id="rId3"/>
    <p:sldLayoutId id="2147483969" r:id="rId4"/>
    <p:sldLayoutId id="2147483919" r:id="rId5"/>
    <p:sldLayoutId id="2147483954" r:id="rId6"/>
    <p:sldLayoutId id="2147483897" r:id="rId7"/>
    <p:sldLayoutId id="2147483898" r:id="rId8"/>
    <p:sldLayoutId id="2147483926" r:id="rId9"/>
    <p:sldLayoutId id="2147483899" r:id="rId10"/>
    <p:sldLayoutId id="2147483901" r:id="rId11"/>
    <p:sldLayoutId id="2147483981" r:id="rId12"/>
    <p:sldLayoutId id="214748398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hub.docker.com/r/nvidia/cuda/"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VIDIA/hpc-container-maker"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devblogs.nvidia.com/making-containers-easier-with-hpc-container-maker/"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VIDIA/hpc-container-make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devblogs.nvidia.com/making-containers-easier-with-hpc-container-make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481661" y="5353031"/>
            <a:ext cx="9526126" cy="706347"/>
          </a:xfrm>
        </p:spPr>
        <p:txBody>
          <a:bodyPr/>
          <a:lstStyle/>
          <a:p>
            <a:r>
              <a:rPr lang="en-US" dirty="0"/>
              <a:t>Scott McMillan, Ph.D.</a:t>
            </a:r>
          </a:p>
          <a:p>
            <a:r>
              <a:rPr lang="en-US" dirty="0"/>
              <a:t>Senior Solutions Architect</a:t>
            </a:r>
          </a:p>
        </p:txBody>
      </p:sp>
      <p:sp>
        <p:nvSpPr>
          <p:cNvPr id="5" name="Title 10"/>
          <p:cNvSpPr>
            <a:spLocks noGrp="1"/>
          </p:cNvSpPr>
          <p:nvPr>
            <p:ph type="title"/>
          </p:nvPr>
        </p:nvSpPr>
        <p:spPr/>
        <p:txBody>
          <a:bodyPr/>
          <a:lstStyle/>
          <a:p>
            <a:r>
              <a:rPr lang="en-US" dirty="0"/>
              <a:t>Making containers easier with HPC Container Maker</a:t>
            </a:r>
          </a:p>
        </p:txBody>
      </p:sp>
    </p:spTree>
    <p:extLst>
      <p:ext uri="{BB962C8B-B14F-4D97-AF65-F5344CB8AC3E}">
        <p14:creationId xmlns:p14="http://schemas.microsoft.com/office/powerpoint/2010/main" val="97338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0854-F8E4-2046-8E32-CF21899DD47A}"/>
              </a:ext>
            </a:extLst>
          </p:cNvPr>
          <p:cNvSpPr>
            <a:spLocks noGrp="1"/>
          </p:cNvSpPr>
          <p:nvPr>
            <p:ph type="title"/>
          </p:nvPr>
        </p:nvSpPr>
        <p:spPr/>
        <p:txBody>
          <a:bodyPr/>
          <a:lstStyle/>
          <a:p>
            <a:r>
              <a:rPr lang="en-US" dirty="0"/>
              <a:t>Included building blocks</a:t>
            </a:r>
          </a:p>
        </p:txBody>
      </p:sp>
      <p:sp>
        <p:nvSpPr>
          <p:cNvPr id="5" name="Content Placeholder 4">
            <a:extLst>
              <a:ext uri="{FF2B5EF4-FFF2-40B4-BE49-F238E27FC236}">
                <a16:creationId xmlns:a16="http://schemas.microsoft.com/office/drawing/2014/main" id="{53674EA8-C36A-364A-BC09-1A246BC762E5}"/>
              </a:ext>
            </a:extLst>
          </p:cNvPr>
          <p:cNvSpPr>
            <a:spLocks noGrp="1"/>
          </p:cNvSpPr>
          <p:nvPr>
            <p:ph sz="half" idx="1"/>
          </p:nvPr>
        </p:nvSpPr>
        <p:spPr/>
        <p:txBody>
          <a:bodyPr/>
          <a:lstStyle/>
          <a:p>
            <a:pPr>
              <a:lnSpc>
                <a:spcPct val="100000"/>
              </a:lnSpc>
              <a:spcBef>
                <a:spcPts val="300"/>
              </a:spcBef>
              <a:spcAft>
                <a:spcPts val="300"/>
              </a:spcAft>
              <a:buFont typeface="Arial" panose="020B0604020202020204" pitchFamily="34" charset="0"/>
              <a:buChar char="•"/>
            </a:pPr>
            <a:r>
              <a:rPr lang="en-US" sz="2000" dirty="0"/>
              <a:t>Compilers</a:t>
            </a:r>
          </a:p>
          <a:p>
            <a:pPr lvl="1">
              <a:lnSpc>
                <a:spcPct val="100000"/>
              </a:lnSpc>
              <a:spcBef>
                <a:spcPts val="300"/>
              </a:spcBef>
              <a:spcAft>
                <a:spcPts val="300"/>
              </a:spcAft>
              <a:buFont typeface="Arial" panose="020B0604020202020204" pitchFamily="34" charset="0"/>
              <a:buChar char="•"/>
            </a:pPr>
            <a:r>
              <a:rPr lang="en-US" sz="1800" dirty="0"/>
              <a:t>GNU, LLVM (clang)</a:t>
            </a:r>
          </a:p>
          <a:p>
            <a:pPr lvl="1">
              <a:lnSpc>
                <a:spcPct val="100000"/>
              </a:lnSpc>
              <a:spcBef>
                <a:spcPts val="300"/>
              </a:spcBef>
              <a:spcAft>
                <a:spcPts val="300"/>
              </a:spcAft>
              <a:buFont typeface="Arial" panose="020B0604020202020204" pitchFamily="34" charset="0"/>
              <a:buChar char="•"/>
            </a:pPr>
            <a:r>
              <a:rPr lang="en-US" sz="1800" dirty="0"/>
              <a:t>PGI</a:t>
            </a:r>
          </a:p>
          <a:p>
            <a:pPr lvl="1">
              <a:lnSpc>
                <a:spcPct val="100000"/>
              </a:lnSpc>
              <a:spcBef>
                <a:spcPts val="300"/>
              </a:spcBef>
              <a:spcAft>
                <a:spcPts val="300"/>
              </a:spcAft>
              <a:buFont typeface="Arial" panose="020B0604020202020204" pitchFamily="34" charset="0"/>
              <a:buChar char="•"/>
            </a:pPr>
            <a:r>
              <a:rPr lang="en-US" sz="1800" dirty="0"/>
              <a:t>Intel (BYOL)</a:t>
            </a:r>
          </a:p>
          <a:p>
            <a:pPr>
              <a:lnSpc>
                <a:spcPct val="100000"/>
              </a:lnSpc>
              <a:spcBef>
                <a:spcPts val="300"/>
              </a:spcBef>
              <a:spcAft>
                <a:spcPts val="300"/>
              </a:spcAft>
              <a:buFont typeface="Arial" panose="020B0604020202020204" pitchFamily="34" charset="0"/>
              <a:buChar char="•"/>
            </a:pPr>
            <a:r>
              <a:rPr lang="en-US" sz="2000" dirty="0"/>
              <a:t>HPC libraries</a:t>
            </a:r>
          </a:p>
          <a:p>
            <a:pPr lvl="1">
              <a:lnSpc>
                <a:spcPct val="100000"/>
              </a:lnSpc>
              <a:spcBef>
                <a:spcPts val="300"/>
              </a:spcBef>
              <a:spcAft>
                <a:spcPts val="300"/>
              </a:spcAft>
              <a:buFont typeface="Arial" panose="020B0604020202020204" pitchFamily="34" charset="0"/>
              <a:buChar char="•"/>
            </a:pPr>
            <a:r>
              <a:rPr lang="en-US" sz="1800" dirty="0"/>
              <a:t>Charm++</a:t>
            </a:r>
          </a:p>
          <a:p>
            <a:pPr lvl="1">
              <a:lnSpc>
                <a:spcPct val="100000"/>
              </a:lnSpc>
              <a:spcBef>
                <a:spcPts val="300"/>
              </a:spcBef>
              <a:spcAft>
                <a:spcPts val="300"/>
              </a:spcAft>
              <a:buFont typeface="Arial" panose="020B0604020202020204" pitchFamily="34" charset="0"/>
              <a:buChar char="•"/>
            </a:pPr>
            <a:r>
              <a:rPr lang="en-US" sz="1800" dirty="0"/>
              <a:t>FFTW, MKL, </a:t>
            </a:r>
            <a:r>
              <a:rPr lang="en-US" sz="1800" dirty="0" err="1"/>
              <a:t>OpenBLAS</a:t>
            </a:r>
            <a:endParaRPr lang="en-US" sz="1800" dirty="0"/>
          </a:p>
          <a:p>
            <a:pPr lvl="1">
              <a:lnSpc>
                <a:spcPct val="100000"/>
              </a:lnSpc>
              <a:spcBef>
                <a:spcPts val="300"/>
              </a:spcBef>
              <a:spcAft>
                <a:spcPts val="300"/>
              </a:spcAft>
              <a:buFont typeface="Arial" panose="020B0604020202020204" pitchFamily="34" charset="0"/>
              <a:buChar char="•"/>
            </a:pPr>
            <a:r>
              <a:rPr lang="en-US" sz="1800" dirty="0"/>
              <a:t>CGNS, HDF5, </a:t>
            </a:r>
            <a:r>
              <a:rPr lang="en-US" sz="1800" dirty="0" err="1"/>
              <a:t>NetCDF</a:t>
            </a:r>
            <a:r>
              <a:rPr lang="en-US" sz="1800" dirty="0"/>
              <a:t>, </a:t>
            </a:r>
            <a:r>
              <a:rPr lang="en-US" sz="1800" dirty="0" err="1"/>
              <a:t>PnetCDF</a:t>
            </a:r>
            <a:endParaRPr lang="en-US" sz="1800" dirty="0"/>
          </a:p>
          <a:p>
            <a:pPr>
              <a:spcBef>
                <a:spcPts val="300"/>
              </a:spcBef>
              <a:spcAft>
                <a:spcPts val="300"/>
              </a:spcAft>
              <a:buFont typeface="Arial" panose="020B0604020202020204" pitchFamily="34" charset="0"/>
              <a:buChar char="•"/>
            </a:pPr>
            <a:r>
              <a:rPr lang="en-US" sz="2000" dirty="0"/>
              <a:t>Miscellaneous</a:t>
            </a:r>
          </a:p>
          <a:p>
            <a:pPr lvl="1">
              <a:spcBef>
                <a:spcPts val="300"/>
              </a:spcBef>
              <a:spcAft>
                <a:spcPts val="300"/>
              </a:spcAft>
              <a:buFont typeface="Arial" panose="020B0604020202020204" pitchFamily="34" charset="0"/>
              <a:buChar char="•"/>
            </a:pPr>
            <a:r>
              <a:rPr lang="en-US" sz="1800" dirty="0"/>
              <a:t>Boost</a:t>
            </a:r>
          </a:p>
          <a:p>
            <a:pPr lvl="1">
              <a:spcBef>
                <a:spcPts val="300"/>
              </a:spcBef>
              <a:spcAft>
                <a:spcPts val="300"/>
              </a:spcAft>
              <a:buFont typeface="Arial" panose="020B0604020202020204" pitchFamily="34" charset="0"/>
              <a:buChar char="•"/>
            </a:pPr>
            <a:r>
              <a:rPr lang="en-US" sz="1800" dirty="0" err="1"/>
              <a:t>CMake</a:t>
            </a:r>
            <a:endParaRPr lang="en-US" sz="1800" dirty="0"/>
          </a:p>
        </p:txBody>
      </p:sp>
      <p:sp>
        <p:nvSpPr>
          <p:cNvPr id="6" name="Content Placeholder 5">
            <a:extLst>
              <a:ext uri="{FF2B5EF4-FFF2-40B4-BE49-F238E27FC236}">
                <a16:creationId xmlns:a16="http://schemas.microsoft.com/office/drawing/2014/main" id="{C9F8551B-DC56-DD4E-A7B1-08179F38922B}"/>
              </a:ext>
            </a:extLst>
          </p:cNvPr>
          <p:cNvSpPr>
            <a:spLocks noGrp="1"/>
          </p:cNvSpPr>
          <p:nvPr>
            <p:ph sz="half" idx="2"/>
          </p:nvPr>
        </p:nvSpPr>
        <p:spPr/>
        <p:txBody>
          <a:bodyPr/>
          <a:lstStyle/>
          <a:p>
            <a:pPr>
              <a:spcBef>
                <a:spcPts val="300"/>
              </a:spcBef>
              <a:spcAft>
                <a:spcPts val="300"/>
              </a:spcAft>
              <a:buFont typeface="Arial" panose="020B0604020202020204" pitchFamily="34" charset="0"/>
              <a:buChar char="•"/>
            </a:pPr>
            <a:r>
              <a:rPr lang="en-US" sz="2000" dirty="0"/>
              <a:t>InfiniBand</a:t>
            </a:r>
          </a:p>
          <a:p>
            <a:pPr lvl="1">
              <a:spcBef>
                <a:spcPts val="300"/>
              </a:spcBef>
              <a:spcAft>
                <a:spcPts val="300"/>
              </a:spcAft>
              <a:buFont typeface="Arial" panose="020B0604020202020204" pitchFamily="34" charset="0"/>
              <a:buChar char="•"/>
            </a:pPr>
            <a:r>
              <a:rPr lang="en-US" sz="1800" dirty="0"/>
              <a:t>Mellanox OFED</a:t>
            </a:r>
          </a:p>
          <a:p>
            <a:pPr lvl="1">
              <a:spcBef>
                <a:spcPts val="300"/>
              </a:spcBef>
              <a:spcAft>
                <a:spcPts val="300"/>
              </a:spcAft>
              <a:buFont typeface="Arial" panose="020B0604020202020204" pitchFamily="34" charset="0"/>
              <a:buChar char="•"/>
            </a:pPr>
            <a:r>
              <a:rPr lang="en-US" sz="1800" dirty="0"/>
              <a:t>OFED (upstream)</a:t>
            </a:r>
          </a:p>
          <a:p>
            <a:pPr>
              <a:spcBef>
                <a:spcPts val="300"/>
              </a:spcBef>
              <a:spcAft>
                <a:spcPts val="300"/>
              </a:spcAft>
              <a:buFont typeface="Arial" panose="020B0604020202020204" pitchFamily="34" charset="0"/>
              <a:buChar char="•"/>
            </a:pPr>
            <a:r>
              <a:rPr lang="en-US" sz="2000" dirty="0"/>
              <a:t>MPI</a:t>
            </a:r>
          </a:p>
          <a:p>
            <a:pPr lvl="1">
              <a:spcBef>
                <a:spcPts val="300"/>
              </a:spcBef>
              <a:spcAft>
                <a:spcPts val="300"/>
              </a:spcAft>
              <a:buFont typeface="Arial" panose="020B0604020202020204" pitchFamily="34" charset="0"/>
              <a:buChar char="•"/>
            </a:pPr>
            <a:r>
              <a:rPr lang="en-US" sz="1800" dirty="0" err="1"/>
              <a:t>OpenMPI</a:t>
            </a:r>
            <a:endParaRPr lang="en-US" sz="1800" dirty="0"/>
          </a:p>
          <a:p>
            <a:pPr lvl="1">
              <a:spcBef>
                <a:spcPts val="300"/>
              </a:spcBef>
              <a:spcAft>
                <a:spcPts val="300"/>
              </a:spcAft>
              <a:buFont typeface="Arial" panose="020B0604020202020204" pitchFamily="34" charset="0"/>
              <a:buChar char="•"/>
            </a:pPr>
            <a:r>
              <a:rPr lang="en-US" sz="1800" dirty="0"/>
              <a:t>MVAPICH2, MVAPICH2-GDR</a:t>
            </a:r>
          </a:p>
          <a:p>
            <a:pPr lvl="1">
              <a:spcBef>
                <a:spcPts val="300"/>
              </a:spcBef>
              <a:spcAft>
                <a:spcPts val="300"/>
              </a:spcAft>
              <a:buFont typeface="Arial" panose="020B0604020202020204" pitchFamily="34" charset="0"/>
              <a:buChar char="•"/>
            </a:pPr>
            <a:r>
              <a:rPr lang="en-US" sz="1800" dirty="0"/>
              <a:t>Intel MPI</a:t>
            </a:r>
          </a:p>
          <a:p>
            <a:pPr>
              <a:spcBef>
                <a:spcPts val="300"/>
              </a:spcBef>
              <a:spcAft>
                <a:spcPts val="300"/>
              </a:spcAft>
              <a:buFont typeface="Arial" panose="020B0604020202020204" pitchFamily="34" charset="0"/>
              <a:buChar char="•"/>
            </a:pPr>
            <a:r>
              <a:rPr lang="en-US" sz="2000" dirty="0"/>
              <a:t>Package management</a:t>
            </a:r>
          </a:p>
          <a:p>
            <a:pPr lvl="1">
              <a:spcBef>
                <a:spcPts val="300"/>
              </a:spcBef>
              <a:spcAft>
                <a:spcPts val="300"/>
              </a:spcAft>
              <a:buFont typeface="Arial" panose="020B0604020202020204" pitchFamily="34" charset="0"/>
              <a:buChar char="•"/>
            </a:pPr>
            <a:r>
              <a:rPr lang="en-US" sz="1800" dirty="0"/>
              <a:t>packages (Linux distro aware), or</a:t>
            </a:r>
          </a:p>
          <a:p>
            <a:pPr lvl="2">
              <a:spcBef>
                <a:spcPts val="300"/>
              </a:spcBef>
              <a:spcAft>
                <a:spcPts val="300"/>
              </a:spcAft>
              <a:buFont typeface="Arial" panose="020B0604020202020204" pitchFamily="34" charset="0"/>
              <a:buChar char="•"/>
            </a:pPr>
            <a:r>
              <a:rPr lang="en-US" sz="1600" dirty="0" err="1"/>
              <a:t>apt_get</a:t>
            </a:r>
            <a:endParaRPr lang="en-US" sz="1600" dirty="0"/>
          </a:p>
          <a:p>
            <a:pPr lvl="2">
              <a:spcBef>
                <a:spcPts val="300"/>
              </a:spcBef>
              <a:spcAft>
                <a:spcPts val="300"/>
              </a:spcAft>
              <a:buFont typeface="Arial" panose="020B0604020202020204" pitchFamily="34" charset="0"/>
              <a:buChar char="•"/>
            </a:pPr>
            <a:r>
              <a:rPr lang="en-US" sz="1600" dirty="0"/>
              <a:t>yum</a:t>
            </a:r>
          </a:p>
        </p:txBody>
      </p:sp>
      <p:sp>
        <p:nvSpPr>
          <p:cNvPr id="7" name="Text Placeholder 6">
            <a:extLst>
              <a:ext uri="{FF2B5EF4-FFF2-40B4-BE49-F238E27FC236}">
                <a16:creationId xmlns:a16="http://schemas.microsoft.com/office/drawing/2014/main" id="{0A8C7880-5EC6-3640-ABB6-075F4BC766C2}"/>
              </a:ext>
            </a:extLst>
          </p:cNvPr>
          <p:cNvSpPr>
            <a:spLocks noGrp="1"/>
          </p:cNvSpPr>
          <p:nvPr>
            <p:ph type="body" sz="quarter" idx="10"/>
          </p:nvPr>
        </p:nvSpPr>
        <p:spPr/>
        <p:txBody>
          <a:bodyPr/>
          <a:lstStyle/>
          <a:p>
            <a:r>
              <a:rPr lang="en-US" dirty="0"/>
              <a:t>As of version 18.10</a:t>
            </a:r>
          </a:p>
        </p:txBody>
      </p:sp>
      <p:sp>
        <p:nvSpPr>
          <p:cNvPr id="3" name="TextBox 2">
            <a:extLst>
              <a:ext uri="{FF2B5EF4-FFF2-40B4-BE49-F238E27FC236}">
                <a16:creationId xmlns:a16="http://schemas.microsoft.com/office/drawing/2014/main" id="{CD0418FD-A904-F34C-80C5-FE72EAF0D22B}"/>
              </a:ext>
            </a:extLst>
          </p:cNvPr>
          <p:cNvSpPr txBox="1"/>
          <p:nvPr/>
        </p:nvSpPr>
        <p:spPr>
          <a:xfrm>
            <a:off x="1360714" y="1593519"/>
            <a:ext cx="825137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rPr>
              <a:t>CUDA is included via the base image, see </a:t>
            </a:r>
            <a:r>
              <a:rPr lang="en-US" sz="1600" dirty="0">
                <a:solidFill>
                  <a:schemeClr val="bg1"/>
                </a:solidFill>
                <a:hlinkClick r:id="rId3"/>
              </a:rPr>
              <a:t>https://hub.docker.com/r/nvidia/cuda/</a:t>
            </a:r>
            <a:endParaRPr lang="en-US" sz="1600" dirty="0">
              <a:solidFill>
                <a:schemeClr val="bg1"/>
              </a:solidFill>
            </a:endParaRPr>
          </a:p>
        </p:txBody>
      </p:sp>
    </p:spTree>
    <p:extLst>
      <p:ext uri="{BB962C8B-B14F-4D97-AF65-F5344CB8AC3E}">
        <p14:creationId xmlns:p14="http://schemas.microsoft.com/office/powerpoint/2010/main" val="327438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1DB96-9D3B-0F48-99CC-433F62F0EF25}"/>
              </a:ext>
            </a:extLst>
          </p:cNvPr>
          <p:cNvSpPr>
            <a:spLocks noGrp="1"/>
          </p:cNvSpPr>
          <p:nvPr>
            <p:ph type="title"/>
          </p:nvPr>
        </p:nvSpPr>
        <p:spPr/>
        <p:txBody>
          <a:bodyPr/>
          <a:lstStyle/>
          <a:p>
            <a:r>
              <a:rPr lang="en-US" dirty="0"/>
              <a:t>Building application container images with </a:t>
            </a:r>
            <a:r>
              <a:rPr lang="en-US" dirty="0" err="1"/>
              <a:t>hpccm</a:t>
            </a:r>
            <a:endParaRPr lang="en-US" dirty="0"/>
          </a:p>
        </p:txBody>
      </p:sp>
      <p:sp>
        <p:nvSpPr>
          <p:cNvPr id="3" name="Content Placeholder 2">
            <a:extLst>
              <a:ext uri="{FF2B5EF4-FFF2-40B4-BE49-F238E27FC236}">
                <a16:creationId xmlns:a16="http://schemas.microsoft.com/office/drawing/2014/main" id="{C02C5EFB-FFE3-9F44-8FF0-BA61022B065B}"/>
              </a:ext>
            </a:extLst>
          </p:cNvPr>
          <p:cNvSpPr>
            <a:spLocks noGrp="1"/>
          </p:cNvSpPr>
          <p:nvPr>
            <p:ph idx="1"/>
          </p:nvPr>
        </p:nvSpPr>
        <p:spPr>
          <a:xfrm>
            <a:off x="516750" y="2103035"/>
            <a:ext cx="10224556" cy="3718925"/>
          </a:xfrm>
        </p:spPr>
        <p:txBody>
          <a:bodyPr/>
          <a:lstStyle/>
          <a:p>
            <a:r>
              <a:rPr lang="en-US" sz="1600" dirty="0">
                <a:latin typeface="Consolas" panose="020B0609020204030204" pitchFamily="49" charset="0"/>
                <a:cs typeface="Consolas" panose="020B0609020204030204" pitchFamily="49" charset="0"/>
              </a:rPr>
              <a:t>$ cat </a:t>
            </a:r>
            <a:r>
              <a:rPr lang="en-US" sz="1600" dirty="0" err="1">
                <a:latin typeface="Consolas" panose="020B0609020204030204" pitchFamily="49" charset="0"/>
                <a:cs typeface="Consolas" panose="020B0609020204030204" pitchFamily="49" charset="0"/>
              </a:rPr>
              <a:t>mpi-bandwidth.py</a:t>
            </a:r>
            <a:br>
              <a:rPr lang="en-US" sz="1600" dirty="0">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Setup GNU compilers, Mellanox OFED, and </a:t>
            </a:r>
            <a:r>
              <a:rPr lang="en-US" sz="1600" dirty="0" err="1">
                <a:solidFill>
                  <a:srgbClr val="868686"/>
                </a:solidFill>
                <a:latin typeface="Consolas" panose="020B0609020204030204" pitchFamily="49" charset="0"/>
                <a:cs typeface="Consolas" panose="020B0609020204030204" pitchFamily="49" charset="0"/>
              </a:rPr>
              <a:t>OpenMPI</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a:t>
            </a:r>
            <a:r>
              <a:rPr lang="en-US" sz="1600" dirty="0" err="1">
                <a:latin typeface="Consolas" panose="020B0609020204030204" pitchFamily="49" charset="0"/>
                <a:cs typeface="Consolas" panose="020B0609020204030204" pitchFamily="49" charset="0"/>
              </a:rPr>
              <a:t>baseimage</a:t>
            </a:r>
            <a:r>
              <a:rPr lang="en-US" sz="1600" dirty="0">
                <a:latin typeface="Consolas" panose="020B0609020204030204" pitchFamily="49" charset="0"/>
                <a:cs typeface="Consolas" panose="020B0609020204030204" pitchFamily="49" charset="0"/>
              </a:rPr>
              <a:t>(image='</a:t>
            </a:r>
            <a:r>
              <a:rPr lang="en-US" sz="1600" dirty="0" err="1">
                <a:latin typeface="Consolas" panose="020B0609020204030204" pitchFamily="49" charset="0"/>
                <a:cs typeface="Consolas" panose="020B0609020204030204" pitchFamily="49" charset="0"/>
              </a:rPr>
              <a:t>nvidia</a:t>
            </a:r>
            <a:r>
              <a:rPr lang="en-US" sz="1600" dirty="0">
                <a:latin typeface="Consolas" panose="020B0609020204030204" pitchFamily="49" charset="0"/>
                <a:cs typeface="Consolas" panose="020B0609020204030204" pitchFamily="49" charset="0"/>
              </a:rPr>
              <a:t>/cuda:9.0-devel-centos7')</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gnu()</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a:t>
            </a:r>
            <a:r>
              <a:rPr lang="en-US" sz="1600" dirty="0" err="1">
                <a:latin typeface="Consolas" panose="020B0609020204030204" pitchFamily="49" charset="0"/>
                <a:cs typeface="Consolas" panose="020B0609020204030204" pitchFamily="49" charset="0"/>
              </a:rPr>
              <a:t>mlnx_ofed</a:t>
            </a:r>
            <a:r>
              <a:rPr lang="en-US" sz="1600" dirty="0">
                <a:latin typeface="Consolas" panose="020B0609020204030204" pitchFamily="49" charset="0"/>
                <a:cs typeface="Consolas" panose="020B0609020204030204" pitchFamily="49" charset="0"/>
              </a:rPr>
              <a:t>(version='3.4-1.0.0.0')</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a:t>
            </a:r>
            <a:r>
              <a:rPr lang="en-US" sz="1600" dirty="0" err="1">
                <a:latin typeface="Consolas" panose="020B0609020204030204" pitchFamily="49" charset="0"/>
                <a:cs typeface="Consolas" panose="020B0609020204030204" pitchFamily="49" charset="0"/>
              </a:rPr>
              <a:t>openmpi</a:t>
            </a:r>
            <a:r>
              <a:rPr lang="en-US" sz="1600" dirty="0">
                <a:latin typeface="Consolas" panose="020B0609020204030204" pitchFamily="49" charset="0"/>
                <a:cs typeface="Consolas" panose="020B0609020204030204" pitchFamily="49" charset="0"/>
              </a:rPr>
              <a:t>(version='3.0.0')</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Application build steps below</a:t>
            </a:r>
            <a:br>
              <a:rPr lang="en-US" sz="1600" dirty="0">
                <a:solidFill>
                  <a:srgbClr val="868686"/>
                </a:solidFill>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Using “MPI Bandwidth” from Lawrence Livermore National Laboratory (LLNL) as an example</a:t>
            </a:r>
            <a:br>
              <a:rPr lang="en-US" sz="1600" dirty="0">
                <a:solidFill>
                  <a:srgbClr val="868686"/>
                </a:solidFill>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1. Copy source code into the container</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copy(</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mpi_bandwidth.c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dest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tmp</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mpi_bandwidth.c</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2. Build the application</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shell(commands=['</a:t>
            </a:r>
            <a:r>
              <a:rPr lang="en-US" sz="1600" dirty="0" err="1">
                <a:latin typeface="Consolas" panose="020B0609020204030204" pitchFamily="49" charset="0"/>
                <a:cs typeface="Consolas" panose="020B0609020204030204" pitchFamily="49" charset="0"/>
              </a:rPr>
              <a:t>mkdir</a:t>
            </a:r>
            <a:r>
              <a:rPr lang="en-US" sz="1600" dirty="0">
                <a:latin typeface="Consolas" panose="020B0609020204030204" pitchFamily="49" charset="0"/>
                <a:cs typeface="Consolas" panose="020B0609020204030204" pitchFamily="49" charset="0"/>
              </a:rPr>
              <a:t> -p /workspace',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mpicc</a:t>
            </a:r>
            <a:r>
              <a:rPr lang="en-US" sz="1600" dirty="0">
                <a:latin typeface="Consolas" panose="020B0609020204030204" pitchFamily="49" charset="0"/>
                <a:cs typeface="Consolas" panose="020B0609020204030204" pitchFamily="49" charset="0"/>
              </a:rPr>
              <a:t> -o /workspace/</a:t>
            </a:r>
            <a:r>
              <a:rPr lang="en-US" sz="1600" dirty="0" err="1">
                <a:latin typeface="Consolas" panose="020B0609020204030204" pitchFamily="49" charset="0"/>
                <a:cs typeface="Consolas" panose="020B0609020204030204" pitchFamily="49" charset="0"/>
              </a:rPr>
              <a:t>mpi_bandwidth</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tmp</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mpi_bandwidth.c</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hpccm</a:t>
            </a:r>
            <a:r>
              <a:rPr lang="en-US" sz="1600" dirty="0">
                <a:latin typeface="Consolas" panose="020B0609020204030204" pitchFamily="49" charset="0"/>
                <a:cs typeface="Consolas" panose="020B0609020204030204" pitchFamily="49" charset="0"/>
              </a:rPr>
              <a:t> --recipe </a:t>
            </a:r>
            <a:r>
              <a:rPr lang="en-US" sz="1600" dirty="0" err="1">
                <a:latin typeface="Consolas" panose="020B0609020204030204" pitchFamily="49" charset="0"/>
                <a:cs typeface="Consolas" panose="020B0609020204030204" pitchFamily="49" charset="0"/>
              </a:rPr>
              <a:t>mpi-bandwidth.py</a:t>
            </a:r>
            <a:r>
              <a:rPr lang="en-US" sz="1600" dirty="0">
                <a:latin typeface="Consolas" panose="020B0609020204030204" pitchFamily="49" charset="0"/>
                <a:cs typeface="Consolas" panose="020B0609020204030204" pitchFamily="49" charset="0"/>
              </a:rPr>
              <a:t> --format …</a:t>
            </a:r>
          </a:p>
          <a:p>
            <a:endParaRPr lang="en-US" dirty="0"/>
          </a:p>
        </p:txBody>
      </p:sp>
      <p:sp>
        <p:nvSpPr>
          <p:cNvPr id="4" name="Text Placeholder 3">
            <a:extLst>
              <a:ext uri="{FF2B5EF4-FFF2-40B4-BE49-F238E27FC236}">
                <a16:creationId xmlns:a16="http://schemas.microsoft.com/office/drawing/2014/main" id="{4AB6D8E1-6F0E-0845-A2C1-071F92381757}"/>
              </a:ext>
            </a:extLst>
          </p:cNvPr>
          <p:cNvSpPr>
            <a:spLocks noGrp="1"/>
          </p:cNvSpPr>
          <p:nvPr>
            <p:ph type="body" sz="quarter" idx="10"/>
          </p:nvPr>
        </p:nvSpPr>
        <p:spPr/>
        <p:txBody>
          <a:bodyPr/>
          <a:lstStyle/>
          <a:p>
            <a:r>
              <a:rPr lang="en-US" dirty="0"/>
              <a:t>Application recipe</a:t>
            </a:r>
          </a:p>
        </p:txBody>
      </p:sp>
    </p:spTree>
    <p:extLst>
      <p:ext uri="{BB962C8B-B14F-4D97-AF65-F5344CB8AC3E}">
        <p14:creationId xmlns:p14="http://schemas.microsoft.com/office/powerpoint/2010/main" val="596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0365-B321-C54C-90B0-30AC8B2AC8AE}"/>
              </a:ext>
            </a:extLst>
          </p:cNvPr>
          <p:cNvSpPr>
            <a:spLocks noGrp="1"/>
          </p:cNvSpPr>
          <p:nvPr>
            <p:ph type="title"/>
          </p:nvPr>
        </p:nvSpPr>
        <p:spPr/>
        <p:txBody>
          <a:bodyPr/>
          <a:lstStyle/>
          <a:p>
            <a:r>
              <a:rPr lang="en-US" dirty="0"/>
              <a:t>Building application containers images with </a:t>
            </a:r>
            <a:r>
              <a:rPr lang="en-US" dirty="0" err="1"/>
              <a:t>hpccm</a:t>
            </a:r>
            <a:endParaRPr lang="en-US" dirty="0"/>
          </a:p>
        </p:txBody>
      </p:sp>
      <p:sp>
        <p:nvSpPr>
          <p:cNvPr id="4" name="Text Placeholder 3">
            <a:extLst>
              <a:ext uri="{FF2B5EF4-FFF2-40B4-BE49-F238E27FC236}">
                <a16:creationId xmlns:a16="http://schemas.microsoft.com/office/drawing/2014/main" id="{9FEF684E-7FE3-C44B-B9BB-E49479D0BB3A}"/>
              </a:ext>
            </a:extLst>
          </p:cNvPr>
          <p:cNvSpPr>
            <a:spLocks noGrp="1"/>
          </p:cNvSpPr>
          <p:nvPr>
            <p:ph type="body" sz="quarter" idx="10"/>
          </p:nvPr>
        </p:nvSpPr>
        <p:spPr/>
        <p:txBody>
          <a:bodyPr/>
          <a:lstStyle/>
          <a:p>
            <a:r>
              <a:rPr lang="en-US" dirty="0"/>
              <a:t>Application recipes</a:t>
            </a:r>
          </a:p>
        </p:txBody>
      </p:sp>
      <p:sp>
        <p:nvSpPr>
          <p:cNvPr id="5" name="TextBox 4">
            <a:extLst>
              <a:ext uri="{FF2B5EF4-FFF2-40B4-BE49-F238E27FC236}">
                <a16:creationId xmlns:a16="http://schemas.microsoft.com/office/drawing/2014/main" id="{0C5C7318-D3B5-6B40-926C-FB92CFDB1E56}"/>
              </a:ext>
            </a:extLst>
          </p:cNvPr>
          <p:cNvSpPr txBox="1"/>
          <p:nvPr/>
        </p:nvSpPr>
        <p:spPr>
          <a:xfrm>
            <a:off x="5335929" y="1708796"/>
            <a:ext cx="4937760" cy="433349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400" dirty="0" err="1">
                <a:solidFill>
                  <a:schemeClr val="bg1"/>
                </a:solidFill>
                <a:latin typeface="Consolas" panose="020B0609020204030204" pitchFamily="49" charset="0"/>
                <a:cs typeface="Consolas" panose="020B0609020204030204" pitchFamily="49" charset="0"/>
              </a:rPr>
              <a:t>BootStrap</a:t>
            </a:r>
            <a:r>
              <a:rPr lang="en-US" sz="400" dirty="0">
                <a:solidFill>
                  <a:schemeClr val="bg1"/>
                </a:solidFill>
                <a:latin typeface="Consolas" panose="020B0609020204030204" pitchFamily="49" charset="0"/>
                <a:cs typeface="Consolas" panose="020B0609020204030204" pitchFamily="49" charset="0"/>
              </a:rPr>
              <a:t>: docker</a:t>
            </a:r>
          </a:p>
          <a:p>
            <a:r>
              <a:rPr lang="en-US" sz="400" dirty="0">
                <a:solidFill>
                  <a:schemeClr val="bg1"/>
                </a:solidFill>
                <a:latin typeface="Consolas" panose="020B0609020204030204" pitchFamily="49" charset="0"/>
                <a:cs typeface="Consolas" panose="020B0609020204030204" pitchFamily="49" charset="0"/>
              </a:rPr>
              <a:t>From: </a:t>
            </a:r>
            <a:r>
              <a:rPr lang="en-US" sz="400" dirty="0" err="1">
                <a:solidFill>
                  <a:schemeClr val="bg1"/>
                </a:solidFill>
                <a:latin typeface="Consolas" panose="020B0609020204030204" pitchFamily="49" charset="0"/>
                <a:cs typeface="Consolas" panose="020B0609020204030204" pitchFamily="49" charset="0"/>
              </a:rPr>
              <a:t>nvidia</a:t>
            </a:r>
            <a:r>
              <a:rPr lang="en-US" sz="400" dirty="0">
                <a:solidFill>
                  <a:schemeClr val="bg1"/>
                </a:solidFill>
                <a:latin typeface="Consolas" panose="020B0609020204030204" pitchFamily="49" charset="0"/>
                <a:cs typeface="Consolas" panose="020B0609020204030204" pitchFamily="49" charset="0"/>
              </a:rPr>
              <a:t>/cuda:9.0-devel-centos7</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 /.</a:t>
            </a:r>
            <a:r>
              <a:rPr lang="en-US" sz="400" dirty="0" err="1">
                <a:solidFill>
                  <a:schemeClr val="bg1"/>
                </a:solidFill>
                <a:latin typeface="Consolas" panose="020B0609020204030204" pitchFamily="49" charset="0"/>
                <a:cs typeface="Consolas" panose="020B0609020204030204" pitchFamily="49" charset="0"/>
              </a:rPr>
              <a:t>singularity.d</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env</a:t>
            </a:r>
            <a:r>
              <a:rPr lang="en-US" sz="400" dirty="0">
                <a:solidFill>
                  <a:schemeClr val="bg1"/>
                </a:solidFill>
                <a:latin typeface="Consolas" panose="020B0609020204030204" pitchFamily="49" charset="0"/>
                <a:cs typeface="Consolas" panose="020B0609020204030204" pitchFamily="49" charset="0"/>
              </a:rPr>
              <a:t>/10-docker.sh</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GNU compiler</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yum install -y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gcc-gfortran</a:t>
            </a: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Mellanox OFED version 3.4-1.0.0.0</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yum install -y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libnl</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libnl3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numactl</a:t>
            </a:r>
            <a:r>
              <a:rPr lang="en-US" sz="400" dirty="0">
                <a:solidFill>
                  <a:schemeClr val="bg1"/>
                </a:solidFill>
                <a:latin typeface="Consolas" panose="020B0609020204030204" pitchFamily="49" charset="0"/>
                <a:cs typeface="Consolas" panose="020B0609020204030204" pitchFamily="49" charset="0"/>
              </a:rPr>
              <a:t>-libs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wget</a:t>
            </a: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-q -</a:t>
            </a:r>
            <a:r>
              <a:rPr lang="en-US" sz="400" dirty="0" err="1">
                <a:solidFill>
                  <a:schemeClr val="bg1"/>
                </a:solidFill>
                <a:latin typeface="Consolas" panose="020B0609020204030204" pitchFamily="49" charset="0"/>
                <a:cs typeface="Consolas" panose="020B0609020204030204" pitchFamily="49" charset="0"/>
              </a:rPr>
              <a:t>nc</a:t>
            </a:r>
            <a:r>
              <a:rPr lang="en-US" sz="400" dirty="0">
                <a:solidFill>
                  <a:schemeClr val="bg1"/>
                </a:solidFill>
                <a:latin typeface="Consolas" panose="020B0609020204030204" pitchFamily="49" charset="0"/>
                <a:cs typeface="Consolas" panose="020B0609020204030204" pitchFamily="49" charset="0"/>
              </a:rPr>
              <a:t> --no-check-certificate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http://</a:t>
            </a:r>
            <a:r>
              <a:rPr lang="en-US" sz="400" dirty="0" err="1">
                <a:solidFill>
                  <a:schemeClr val="bg1"/>
                </a:solidFill>
                <a:latin typeface="Consolas" panose="020B0609020204030204" pitchFamily="49" charset="0"/>
                <a:cs typeface="Consolas" panose="020B0609020204030204" pitchFamily="49" charset="0"/>
              </a:rPr>
              <a:t>content.mellanox.com</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ofed</a:t>
            </a:r>
            <a:r>
              <a:rPr lang="en-US" sz="400" dirty="0">
                <a:solidFill>
                  <a:schemeClr val="bg1"/>
                </a:solidFill>
                <a:latin typeface="Consolas" panose="020B0609020204030204" pitchFamily="49" charset="0"/>
                <a:cs typeface="Consolas" panose="020B0609020204030204" pitchFamily="49" charset="0"/>
              </a:rPr>
              <a:t>/MLNX_OFED-3.4-1.0.0.0/MLNX_OFED_LINUX-3.4-1.0.0.0-rhel7.2-x86_64.tgz</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tar -x -f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/MLNX_OFED_LINUX-3.4-1.0.0.0-rhel7.2-x86_64.tgz -C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-z</a:t>
            </a:r>
          </a:p>
          <a:p>
            <a:r>
              <a:rPr lang="en-US" sz="400" dirty="0">
                <a:solidFill>
                  <a:schemeClr val="bg1"/>
                </a:solidFill>
                <a:latin typeface="Consolas" panose="020B0609020204030204" pitchFamily="49" charset="0"/>
                <a:cs typeface="Consolas" panose="020B0609020204030204" pitchFamily="49" charset="0"/>
              </a:rPr>
              <a:t>    rpm --install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libibverbs-utils</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libibmad</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libibmad-devel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libibumad</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libibumad-devel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/MLNX_OFED_LINUX-3.4-1.0.0.0-rhel7.2-x86_64/RPMS/libmlx4-*.x86_64.rpm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/MLNX_OFED_LINUX-3.4-1.0.0.0-rhel7.2-x86_64/RPMS/libmlx5-*.x86_64.rpm</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/MLNX_OFED_LINUX-3.4-1.0.0.0-rhel7.2-x86_64.tgz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 version 3.0.0</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yum install -y \</a:t>
            </a:r>
          </a:p>
          <a:p>
            <a:r>
              <a:rPr lang="en-US" sz="400" dirty="0">
                <a:solidFill>
                  <a:schemeClr val="bg1"/>
                </a:solidFill>
                <a:latin typeface="Consolas" panose="020B0609020204030204" pitchFamily="49" charset="0"/>
                <a:cs typeface="Consolas" panose="020B0609020204030204" pitchFamily="49" charset="0"/>
              </a:rPr>
              <a:t>        bzip2 \</a:t>
            </a:r>
          </a:p>
          <a:p>
            <a:r>
              <a:rPr lang="en-US" sz="400" dirty="0">
                <a:solidFill>
                  <a:schemeClr val="bg1"/>
                </a:solidFill>
                <a:latin typeface="Consolas" panose="020B0609020204030204" pitchFamily="49" charset="0"/>
                <a:cs typeface="Consolas" panose="020B0609020204030204" pitchFamily="49" charset="0"/>
              </a:rPr>
              <a:t>        file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hwloc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make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openssh</a:t>
            </a:r>
            <a:r>
              <a:rPr lang="en-US" sz="400" dirty="0">
                <a:solidFill>
                  <a:schemeClr val="bg1"/>
                </a:solidFill>
                <a:latin typeface="Consolas" panose="020B0609020204030204" pitchFamily="49" charset="0"/>
                <a:cs typeface="Consolas" panose="020B0609020204030204" pitchFamily="49" charset="0"/>
              </a:rPr>
              <a:t>-clients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perl</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tar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wget</a:t>
            </a: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-q -</a:t>
            </a:r>
            <a:r>
              <a:rPr lang="en-US" sz="400" dirty="0" err="1">
                <a:solidFill>
                  <a:schemeClr val="bg1"/>
                </a:solidFill>
                <a:latin typeface="Consolas" panose="020B0609020204030204" pitchFamily="49" charset="0"/>
                <a:cs typeface="Consolas" panose="020B0609020204030204" pitchFamily="49" charset="0"/>
              </a:rPr>
              <a:t>nc</a:t>
            </a:r>
            <a:r>
              <a:rPr lang="en-US" sz="400" dirty="0">
                <a:solidFill>
                  <a:schemeClr val="bg1"/>
                </a:solidFill>
                <a:latin typeface="Consolas" panose="020B0609020204030204" pitchFamily="49" charset="0"/>
                <a:cs typeface="Consolas" panose="020B0609020204030204" pitchFamily="49" charset="0"/>
              </a:rPr>
              <a:t> --no-check-certificate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https://</a:t>
            </a:r>
            <a:r>
              <a:rPr lang="en-US" sz="400" dirty="0" err="1">
                <a:solidFill>
                  <a:schemeClr val="bg1"/>
                </a:solidFill>
                <a:latin typeface="Consolas" panose="020B0609020204030204" pitchFamily="49" charset="0"/>
                <a:cs typeface="Consolas" panose="020B0609020204030204" pitchFamily="49" charset="0"/>
              </a:rPr>
              <a:t>www.open-mpi.org</a:t>
            </a:r>
            <a:r>
              <a:rPr lang="en-US" sz="400" dirty="0">
                <a:solidFill>
                  <a:schemeClr val="bg1"/>
                </a:solidFill>
                <a:latin typeface="Consolas" panose="020B0609020204030204" pitchFamily="49" charset="0"/>
                <a:cs typeface="Consolas" panose="020B0609020204030204" pitchFamily="49" charset="0"/>
              </a:rPr>
              <a:t>/software/</a:t>
            </a:r>
            <a:r>
              <a:rPr lang="en-US" sz="400" dirty="0" err="1">
                <a:solidFill>
                  <a:schemeClr val="bg1"/>
                </a:solidFill>
                <a:latin typeface="Consolas" panose="020B0609020204030204" pitchFamily="49" charset="0"/>
                <a:cs typeface="Consolas" panose="020B0609020204030204" pitchFamily="49" charset="0"/>
              </a:rPr>
              <a:t>ompi</a:t>
            </a:r>
            <a:r>
              <a:rPr lang="en-US" sz="400" dirty="0">
                <a:solidFill>
                  <a:schemeClr val="bg1"/>
                </a:solidFill>
                <a:latin typeface="Consolas" panose="020B0609020204030204" pitchFamily="49" charset="0"/>
                <a:cs typeface="Consolas" panose="020B0609020204030204" pitchFamily="49" charset="0"/>
              </a:rPr>
              <a:t>/v3.0/downloads/openmpi-3.0.0.tar.bz2</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tar -x -f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/openmpi-3.0.0.tar.bz2 -C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-j</a:t>
            </a:r>
          </a:p>
          <a:p>
            <a:r>
              <a:rPr lang="en-US" sz="400" dirty="0">
                <a:solidFill>
                  <a:schemeClr val="bg1"/>
                </a:solidFill>
                <a:latin typeface="Consolas" panose="020B0609020204030204" pitchFamily="49" charset="0"/>
                <a:cs typeface="Consolas" panose="020B0609020204030204" pitchFamily="49" charset="0"/>
              </a:rPr>
              <a:t>    cd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 &amp;&amp;   ./configure --prefix=/</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 --disable-</a:t>
            </a:r>
            <a:r>
              <a:rPr lang="en-US" sz="400" dirty="0" err="1">
                <a:solidFill>
                  <a:schemeClr val="bg1"/>
                </a:solidFill>
                <a:latin typeface="Consolas" panose="020B0609020204030204" pitchFamily="49" charset="0"/>
                <a:cs typeface="Consolas" panose="020B0609020204030204" pitchFamily="49" charset="0"/>
              </a:rPr>
              <a:t>getpwuid</a:t>
            </a:r>
            <a:r>
              <a:rPr lang="en-US" sz="400" dirty="0">
                <a:solidFill>
                  <a:schemeClr val="bg1"/>
                </a:solidFill>
                <a:latin typeface="Consolas" panose="020B0609020204030204" pitchFamily="49" charset="0"/>
                <a:cs typeface="Consolas" panose="020B0609020204030204" pitchFamily="49" charset="0"/>
              </a:rPr>
              <a:t> --enable-</a:t>
            </a:r>
            <a:r>
              <a:rPr lang="en-US" sz="400" dirty="0" err="1">
                <a:solidFill>
                  <a:schemeClr val="bg1"/>
                </a:solidFill>
                <a:latin typeface="Consolas" panose="020B0609020204030204" pitchFamily="49" charset="0"/>
                <a:cs typeface="Consolas" panose="020B0609020204030204" pitchFamily="49" charset="0"/>
              </a:rPr>
              <a:t>orterun</a:t>
            </a:r>
            <a:r>
              <a:rPr lang="en-US" sz="400" dirty="0">
                <a:solidFill>
                  <a:schemeClr val="bg1"/>
                </a:solidFill>
                <a:latin typeface="Consolas" panose="020B0609020204030204" pitchFamily="49" charset="0"/>
                <a:cs typeface="Consolas" panose="020B0609020204030204" pitchFamily="49" charset="0"/>
              </a:rPr>
              <a:t>-prefix-by-default --with-</a:t>
            </a:r>
            <a:r>
              <a:rPr lang="en-US" sz="400" dirty="0" err="1">
                <a:solidFill>
                  <a:schemeClr val="bg1"/>
                </a:solidFill>
                <a:latin typeface="Consolas" panose="020B0609020204030204" pitchFamily="49" charset="0"/>
                <a:cs typeface="Consolas" panose="020B0609020204030204" pitchFamily="49" charset="0"/>
              </a:rPr>
              <a:t>cuda</a:t>
            </a:r>
            <a:r>
              <a:rPr lang="en-US" sz="400" dirty="0">
                <a:solidFill>
                  <a:schemeClr val="bg1"/>
                </a:solidFill>
                <a:latin typeface="Consolas" panose="020B0609020204030204" pitchFamily="49" charset="0"/>
                <a:cs typeface="Consolas" panose="020B0609020204030204" pitchFamily="49" charset="0"/>
              </a:rPr>
              <a:t> --with-verbs</a:t>
            </a:r>
          </a:p>
          <a:p>
            <a:r>
              <a:rPr lang="en-US" sz="400" dirty="0">
                <a:solidFill>
                  <a:schemeClr val="bg1"/>
                </a:solidFill>
                <a:latin typeface="Consolas" panose="020B0609020204030204" pitchFamily="49" charset="0"/>
                <a:cs typeface="Consolas" panose="020B0609020204030204" pitchFamily="49" charset="0"/>
              </a:rPr>
              <a:t>    make -j4</a:t>
            </a:r>
          </a:p>
          <a:p>
            <a:r>
              <a:rPr lang="en-US" sz="400" dirty="0">
                <a:solidFill>
                  <a:schemeClr val="bg1"/>
                </a:solidFill>
                <a:latin typeface="Consolas" panose="020B0609020204030204" pitchFamily="49" charset="0"/>
                <a:cs typeface="Consolas" panose="020B0609020204030204" pitchFamily="49" charset="0"/>
              </a:rPr>
              <a:t>    make -j4 install</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/openmpi-3.0.0.tar.bz2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a:t>
            </a:r>
          </a:p>
          <a:p>
            <a:r>
              <a:rPr lang="en-US" sz="400" dirty="0">
                <a:solidFill>
                  <a:schemeClr val="bg1"/>
                </a:solidFill>
                <a:latin typeface="Consolas" panose="020B0609020204030204" pitchFamily="49" charset="0"/>
                <a:cs typeface="Consolas" panose="020B0609020204030204" pitchFamily="49" charset="0"/>
              </a:rPr>
              <a:t>%environment</a:t>
            </a:r>
          </a:p>
          <a:p>
            <a:r>
              <a:rPr lang="en-US" sz="400" dirty="0">
                <a:solidFill>
                  <a:schemeClr val="bg1"/>
                </a:solidFill>
                <a:latin typeface="Consolas" panose="020B0609020204030204" pitchFamily="49" charset="0"/>
                <a:cs typeface="Consolas" panose="020B0609020204030204" pitchFamily="49" charset="0"/>
              </a:rPr>
              <a:t>    export LD_LIBRARY_PATH=/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/lib:$LD_LIBRARY_PATH</a:t>
            </a:r>
          </a:p>
          <a:p>
            <a:r>
              <a:rPr lang="en-US" sz="400" dirty="0">
                <a:solidFill>
                  <a:schemeClr val="bg1"/>
                </a:solidFill>
                <a:latin typeface="Consolas" panose="020B0609020204030204" pitchFamily="49" charset="0"/>
                <a:cs typeface="Consolas" panose="020B0609020204030204" pitchFamily="49" charset="0"/>
              </a:rPr>
              <a:t>    export 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/bin:$PATH</a:t>
            </a: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export LD_LIBRARY_PATH=/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/lib:$LD_LIBRARY_PATH</a:t>
            </a:r>
          </a:p>
          <a:p>
            <a:r>
              <a:rPr lang="en-US" sz="400" dirty="0">
                <a:solidFill>
                  <a:schemeClr val="bg1"/>
                </a:solidFill>
                <a:latin typeface="Consolas" panose="020B0609020204030204" pitchFamily="49" charset="0"/>
                <a:cs typeface="Consolas" panose="020B0609020204030204" pitchFamily="49" charset="0"/>
              </a:rPr>
              <a:t>    export 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/bin:$PATH</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%files</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mpi_bandwidth.c</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mpi_bandwidth.c</a:t>
            </a:r>
            <a:endParaRPr lang="en-US" sz="400" dirty="0">
              <a:solidFill>
                <a:schemeClr val="bg1"/>
              </a:solidFill>
              <a:latin typeface="Consolas" panose="020B0609020204030204" pitchFamily="49" charset="0"/>
              <a:cs typeface="Consolas" panose="020B0609020204030204" pitchFamily="49" charset="0"/>
            </a:endParaRP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%post</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/workspace</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mpicc</a:t>
            </a:r>
            <a:r>
              <a:rPr lang="en-US" sz="400" dirty="0">
                <a:solidFill>
                  <a:schemeClr val="bg1"/>
                </a:solidFill>
                <a:latin typeface="Consolas" panose="020B0609020204030204" pitchFamily="49" charset="0"/>
                <a:cs typeface="Consolas" panose="020B0609020204030204" pitchFamily="49" charset="0"/>
              </a:rPr>
              <a:t> -o /workspace/</a:t>
            </a:r>
            <a:r>
              <a:rPr lang="en-US" sz="400" dirty="0" err="1">
                <a:solidFill>
                  <a:schemeClr val="bg1"/>
                </a:solidFill>
                <a:latin typeface="Consolas" panose="020B0609020204030204" pitchFamily="49" charset="0"/>
                <a:cs typeface="Consolas" panose="020B0609020204030204" pitchFamily="49" charset="0"/>
              </a:rPr>
              <a:t>mpi_bandwidth</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mpi_bandwidth.c</a:t>
            </a:r>
            <a:endParaRPr lang="en-US" sz="400" dirty="0">
              <a:solidFill>
                <a:schemeClr val="bg1"/>
              </a:solidFill>
              <a:latin typeface="Consolas" panose="020B0609020204030204" pitchFamily="49" charset="0"/>
              <a:cs typeface="Consolas" panose="020B0609020204030204" pitchFamily="49" charset="0"/>
            </a:endParaRPr>
          </a:p>
          <a:p>
            <a:pPr>
              <a:lnSpc>
                <a:spcPct val="90000"/>
              </a:lnSpc>
            </a:pPr>
            <a:endParaRPr lang="en-US" sz="400" dirty="0">
              <a:solidFill>
                <a:schemeClr val="bg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7B6FD4A-D336-4D47-9E66-EDCF96551B00}"/>
              </a:ext>
            </a:extLst>
          </p:cNvPr>
          <p:cNvSpPr txBox="1"/>
          <p:nvPr/>
        </p:nvSpPr>
        <p:spPr>
          <a:xfrm>
            <a:off x="197406" y="1708796"/>
            <a:ext cx="4937760" cy="35332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400" dirty="0">
                <a:solidFill>
                  <a:schemeClr val="bg1"/>
                </a:solidFill>
                <a:latin typeface="Consolas" panose="020B0609020204030204" pitchFamily="49" charset="0"/>
                <a:cs typeface="Consolas" panose="020B0609020204030204" pitchFamily="49" charset="0"/>
              </a:rPr>
              <a:t>FROM </a:t>
            </a:r>
            <a:r>
              <a:rPr lang="en-US" sz="400" dirty="0" err="1">
                <a:solidFill>
                  <a:schemeClr val="bg1"/>
                </a:solidFill>
                <a:latin typeface="Consolas" panose="020B0609020204030204" pitchFamily="49" charset="0"/>
                <a:cs typeface="Consolas" panose="020B0609020204030204" pitchFamily="49" charset="0"/>
              </a:rPr>
              <a:t>nvidia</a:t>
            </a:r>
            <a:r>
              <a:rPr lang="en-US" sz="400" dirty="0">
                <a:solidFill>
                  <a:schemeClr val="bg1"/>
                </a:solidFill>
                <a:latin typeface="Consolas" panose="020B0609020204030204" pitchFamily="49" charset="0"/>
                <a:cs typeface="Consolas" panose="020B0609020204030204" pitchFamily="49" charset="0"/>
              </a:rPr>
              <a:t>/cuda:9.0-devel-centos7</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GNU compiler</a:t>
            </a:r>
          </a:p>
          <a:p>
            <a:r>
              <a:rPr lang="en-US" sz="400" dirty="0">
                <a:solidFill>
                  <a:schemeClr val="bg1"/>
                </a:solidFill>
                <a:latin typeface="Consolas" panose="020B0609020204030204" pitchFamily="49" charset="0"/>
                <a:cs typeface="Consolas" panose="020B0609020204030204" pitchFamily="49" charset="0"/>
              </a:rPr>
              <a:t>RUN yum install -y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gcc-gfortran</a:t>
            </a:r>
            <a:r>
              <a:rPr lang="en-US" sz="400" dirty="0">
                <a:solidFill>
                  <a:schemeClr val="bg1"/>
                </a:solidFill>
                <a:latin typeface="Consolas" panose="020B0609020204030204" pitchFamily="49" charset="0"/>
                <a:cs typeface="Consolas" panose="020B0609020204030204" pitchFamily="49" charset="0"/>
              </a:rPr>
              <a:t>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Mellanox OFED version 3.4-1.0.0.0</a:t>
            </a:r>
          </a:p>
          <a:p>
            <a:r>
              <a:rPr lang="en-US" sz="400" dirty="0">
                <a:solidFill>
                  <a:schemeClr val="bg1"/>
                </a:solidFill>
                <a:latin typeface="Consolas" panose="020B0609020204030204" pitchFamily="49" charset="0"/>
                <a:cs typeface="Consolas" panose="020B0609020204030204" pitchFamily="49" charset="0"/>
              </a:rPr>
              <a:t>RUN yum install -y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libnl</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libnl3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numactl</a:t>
            </a:r>
            <a:r>
              <a:rPr lang="en-US" sz="400" dirty="0">
                <a:solidFill>
                  <a:schemeClr val="bg1"/>
                </a:solidFill>
                <a:latin typeface="Consolas" panose="020B0609020204030204" pitchFamily="49" charset="0"/>
                <a:cs typeface="Consolas" panose="020B0609020204030204" pitchFamily="49" charset="0"/>
              </a:rPr>
              <a:t>-libs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r>
              <a:rPr lang="en-US" sz="400" dirty="0">
                <a:solidFill>
                  <a:schemeClr val="bg1"/>
                </a:solidFill>
                <a:latin typeface="Consolas" panose="020B0609020204030204" pitchFamily="49" charset="0"/>
                <a:cs typeface="Consolas" panose="020B0609020204030204" pitchFamily="49" charset="0"/>
              </a:rPr>
              <a:t>RUN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-q -</a:t>
            </a:r>
            <a:r>
              <a:rPr lang="en-US" sz="400" dirty="0" err="1">
                <a:solidFill>
                  <a:schemeClr val="bg1"/>
                </a:solidFill>
                <a:latin typeface="Consolas" panose="020B0609020204030204" pitchFamily="49" charset="0"/>
                <a:cs typeface="Consolas" panose="020B0609020204030204" pitchFamily="49" charset="0"/>
              </a:rPr>
              <a:t>nc</a:t>
            </a:r>
            <a:r>
              <a:rPr lang="en-US" sz="400" dirty="0">
                <a:solidFill>
                  <a:schemeClr val="bg1"/>
                </a:solidFill>
                <a:latin typeface="Consolas" panose="020B0609020204030204" pitchFamily="49" charset="0"/>
                <a:cs typeface="Consolas" panose="020B0609020204030204" pitchFamily="49" charset="0"/>
              </a:rPr>
              <a:t> --no-check-certificate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http://</a:t>
            </a:r>
            <a:r>
              <a:rPr lang="en-US" sz="400" dirty="0" err="1">
                <a:solidFill>
                  <a:schemeClr val="bg1"/>
                </a:solidFill>
                <a:latin typeface="Consolas" panose="020B0609020204030204" pitchFamily="49" charset="0"/>
                <a:cs typeface="Consolas" panose="020B0609020204030204" pitchFamily="49" charset="0"/>
              </a:rPr>
              <a:t>content.mellanox.com</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ofed</a:t>
            </a:r>
            <a:r>
              <a:rPr lang="en-US" sz="400" dirty="0">
                <a:solidFill>
                  <a:schemeClr val="bg1"/>
                </a:solidFill>
                <a:latin typeface="Consolas" panose="020B0609020204030204" pitchFamily="49" charset="0"/>
                <a:cs typeface="Consolas" panose="020B0609020204030204" pitchFamily="49" charset="0"/>
              </a:rPr>
              <a:t>/MLNX_OFED-3.4-1.0.0.0/MLNX_OFED_LINUX-3.4-1.0.0.0-rhel7.2-x86_64.tgz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tar -x -f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/MLNX_OFED_LINUX-3.4-1.0.0.0-rhel7.2-x86_64.tgz -C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-z &amp;&amp; \</a:t>
            </a:r>
          </a:p>
          <a:p>
            <a:r>
              <a:rPr lang="en-US" sz="400" dirty="0">
                <a:solidFill>
                  <a:schemeClr val="bg1"/>
                </a:solidFill>
                <a:latin typeface="Consolas" panose="020B0609020204030204" pitchFamily="49" charset="0"/>
                <a:cs typeface="Consolas" panose="020B0609020204030204" pitchFamily="49" charset="0"/>
              </a:rPr>
              <a:t>    rpm --install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libibverbs-utils</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libibmad</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libibmad-devel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libibumad</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a:t>
            </a:r>
            <a:r>
              <a:rPr lang="en-US" sz="400" dirty="0" err="1">
                <a:solidFill>
                  <a:schemeClr val="bg1"/>
                </a:solidFill>
                <a:latin typeface="Consolas" panose="020B0609020204030204" pitchFamily="49" charset="0"/>
                <a:cs typeface="Consolas" panose="020B0609020204030204" pitchFamily="49" charset="0"/>
              </a:rPr>
              <a:t>libibumad-devel</a:t>
            </a:r>
            <a:r>
              <a:rPr lang="en-US" sz="400" dirty="0">
                <a:solidFill>
                  <a:schemeClr val="bg1"/>
                </a:solidFill>
                <a:latin typeface="Consolas" panose="020B0609020204030204" pitchFamily="49" charset="0"/>
                <a:cs typeface="Consolas" panose="020B0609020204030204" pitchFamily="49" charset="0"/>
              </a:rPr>
              <a:t>-*.x86_64.rpm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/MLNX_OFED_LINUX-3.4-1.0.0.0-rhel7.2-x86_64/RPMS/libmlx4-*.x86_64.rpm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/MLNX_OFED_LINUX-3.4-1.0.0.0-rhel7.2-x86_64/RPMS/libmlx5-*.x86_64.rpm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/MLNX_OFED_LINUX-3.4-1.0.0.0-rhel7.2-x86_64.tgz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/MLNX_OFED_LINUX-3.4-1.0.0.0-rhel7.2-x86_64</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 version 3.0.0</a:t>
            </a:r>
          </a:p>
          <a:p>
            <a:r>
              <a:rPr lang="en-US" sz="400" dirty="0">
                <a:solidFill>
                  <a:schemeClr val="bg1"/>
                </a:solidFill>
                <a:latin typeface="Consolas" panose="020B0609020204030204" pitchFamily="49" charset="0"/>
                <a:cs typeface="Consolas" panose="020B0609020204030204" pitchFamily="49" charset="0"/>
              </a:rPr>
              <a:t>RUN yum install -y \</a:t>
            </a:r>
          </a:p>
          <a:p>
            <a:r>
              <a:rPr lang="en-US" sz="400" dirty="0">
                <a:solidFill>
                  <a:schemeClr val="bg1"/>
                </a:solidFill>
                <a:latin typeface="Consolas" panose="020B0609020204030204" pitchFamily="49" charset="0"/>
                <a:cs typeface="Consolas" panose="020B0609020204030204" pitchFamily="49" charset="0"/>
              </a:rPr>
              <a:t>        bzip2 \</a:t>
            </a:r>
          </a:p>
          <a:p>
            <a:r>
              <a:rPr lang="en-US" sz="400" dirty="0">
                <a:solidFill>
                  <a:schemeClr val="bg1"/>
                </a:solidFill>
                <a:latin typeface="Consolas" panose="020B0609020204030204" pitchFamily="49" charset="0"/>
                <a:cs typeface="Consolas" panose="020B0609020204030204" pitchFamily="49" charset="0"/>
              </a:rPr>
              <a:t>        file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hwloc</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make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openssh</a:t>
            </a:r>
            <a:r>
              <a:rPr lang="en-US" sz="400" dirty="0">
                <a:solidFill>
                  <a:schemeClr val="bg1"/>
                </a:solidFill>
                <a:latin typeface="Consolas" panose="020B0609020204030204" pitchFamily="49" charset="0"/>
                <a:cs typeface="Consolas" panose="020B0609020204030204" pitchFamily="49" charset="0"/>
              </a:rPr>
              <a:t>-clients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perl</a:t>
            </a:r>
            <a:r>
              <a:rPr lang="en-US" sz="400" dirty="0">
                <a:solidFill>
                  <a:schemeClr val="bg1"/>
                </a:solidFill>
                <a:latin typeface="Consolas" panose="020B0609020204030204" pitchFamily="49" charset="0"/>
                <a:cs typeface="Consolas" panose="020B0609020204030204" pitchFamily="49" charset="0"/>
              </a:rPr>
              <a:t> \</a:t>
            </a:r>
          </a:p>
          <a:p>
            <a:r>
              <a:rPr lang="en-US" sz="400" dirty="0">
                <a:solidFill>
                  <a:schemeClr val="bg1"/>
                </a:solidFill>
                <a:latin typeface="Consolas" panose="020B0609020204030204" pitchFamily="49" charset="0"/>
                <a:cs typeface="Consolas" panose="020B0609020204030204" pitchFamily="49" charset="0"/>
              </a:rPr>
              <a:t>        tar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/cache/yum/*</a:t>
            </a:r>
          </a:p>
          <a:p>
            <a:r>
              <a:rPr lang="en-US" sz="400" dirty="0">
                <a:solidFill>
                  <a:schemeClr val="bg1"/>
                </a:solidFill>
                <a:latin typeface="Consolas" panose="020B0609020204030204" pitchFamily="49" charset="0"/>
                <a:cs typeface="Consolas" panose="020B0609020204030204" pitchFamily="49" charset="0"/>
              </a:rPr>
              <a:t>RUN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a:t>
            </a:r>
            <a:r>
              <a:rPr lang="en-US" sz="400" dirty="0" err="1">
                <a:solidFill>
                  <a:schemeClr val="bg1"/>
                </a:solidFill>
                <a:latin typeface="Consolas" panose="020B0609020204030204" pitchFamily="49" charset="0"/>
                <a:cs typeface="Consolas" panose="020B0609020204030204" pitchFamily="49" charset="0"/>
              </a:rPr>
              <a:t>wget</a:t>
            </a:r>
            <a:r>
              <a:rPr lang="en-US" sz="400" dirty="0">
                <a:solidFill>
                  <a:schemeClr val="bg1"/>
                </a:solidFill>
                <a:latin typeface="Consolas" panose="020B0609020204030204" pitchFamily="49" charset="0"/>
                <a:cs typeface="Consolas" panose="020B0609020204030204" pitchFamily="49" charset="0"/>
              </a:rPr>
              <a:t> -q -</a:t>
            </a:r>
            <a:r>
              <a:rPr lang="en-US" sz="400" dirty="0" err="1">
                <a:solidFill>
                  <a:schemeClr val="bg1"/>
                </a:solidFill>
                <a:latin typeface="Consolas" panose="020B0609020204030204" pitchFamily="49" charset="0"/>
                <a:cs typeface="Consolas" panose="020B0609020204030204" pitchFamily="49" charset="0"/>
              </a:rPr>
              <a:t>nc</a:t>
            </a:r>
            <a:r>
              <a:rPr lang="en-US" sz="400" dirty="0">
                <a:solidFill>
                  <a:schemeClr val="bg1"/>
                </a:solidFill>
                <a:latin typeface="Consolas" panose="020B0609020204030204" pitchFamily="49" charset="0"/>
                <a:cs typeface="Consolas" panose="020B0609020204030204" pitchFamily="49" charset="0"/>
              </a:rPr>
              <a:t> --no-check-certificate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https://</a:t>
            </a:r>
            <a:r>
              <a:rPr lang="en-US" sz="400" dirty="0" err="1">
                <a:solidFill>
                  <a:schemeClr val="bg1"/>
                </a:solidFill>
                <a:latin typeface="Consolas" panose="020B0609020204030204" pitchFamily="49" charset="0"/>
                <a:cs typeface="Consolas" panose="020B0609020204030204" pitchFamily="49" charset="0"/>
              </a:rPr>
              <a:t>www.open-mpi.org</a:t>
            </a:r>
            <a:r>
              <a:rPr lang="en-US" sz="400" dirty="0">
                <a:solidFill>
                  <a:schemeClr val="bg1"/>
                </a:solidFill>
                <a:latin typeface="Consolas" panose="020B0609020204030204" pitchFamily="49" charset="0"/>
                <a:cs typeface="Consolas" panose="020B0609020204030204" pitchFamily="49" charset="0"/>
              </a:rPr>
              <a:t>/software/</a:t>
            </a:r>
            <a:r>
              <a:rPr lang="en-US" sz="400" dirty="0" err="1">
                <a:solidFill>
                  <a:schemeClr val="bg1"/>
                </a:solidFill>
                <a:latin typeface="Consolas" panose="020B0609020204030204" pitchFamily="49" charset="0"/>
                <a:cs typeface="Consolas" panose="020B0609020204030204" pitchFamily="49" charset="0"/>
              </a:rPr>
              <a:t>ompi</a:t>
            </a:r>
            <a:r>
              <a:rPr lang="en-US" sz="400" dirty="0">
                <a:solidFill>
                  <a:schemeClr val="bg1"/>
                </a:solidFill>
                <a:latin typeface="Consolas" panose="020B0609020204030204" pitchFamily="49" charset="0"/>
                <a:cs typeface="Consolas" panose="020B0609020204030204" pitchFamily="49" charset="0"/>
              </a:rPr>
              <a:t>/v3.0/downloads/openmpi-3.0.0.tar.bz2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&amp;&amp; tar -x -f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/openmpi-3.0.0.tar.bz2 -C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 -j &amp;&amp; \</a:t>
            </a:r>
          </a:p>
          <a:p>
            <a:r>
              <a:rPr lang="en-US" sz="400" dirty="0">
                <a:solidFill>
                  <a:schemeClr val="bg1"/>
                </a:solidFill>
                <a:latin typeface="Consolas" panose="020B0609020204030204" pitchFamily="49" charset="0"/>
                <a:cs typeface="Consolas" panose="020B0609020204030204" pitchFamily="49" charset="0"/>
              </a:rPr>
              <a:t>    cd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 &amp;&amp;   ./configure --prefix=/</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 --disable-</a:t>
            </a:r>
            <a:r>
              <a:rPr lang="en-US" sz="400" dirty="0" err="1">
                <a:solidFill>
                  <a:schemeClr val="bg1"/>
                </a:solidFill>
                <a:latin typeface="Consolas" panose="020B0609020204030204" pitchFamily="49" charset="0"/>
                <a:cs typeface="Consolas" panose="020B0609020204030204" pitchFamily="49" charset="0"/>
              </a:rPr>
              <a:t>getpwuid</a:t>
            </a:r>
            <a:r>
              <a:rPr lang="en-US" sz="400" dirty="0">
                <a:solidFill>
                  <a:schemeClr val="bg1"/>
                </a:solidFill>
                <a:latin typeface="Consolas" panose="020B0609020204030204" pitchFamily="49" charset="0"/>
                <a:cs typeface="Consolas" panose="020B0609020204030204" pitchFamily="49" charset="0"/>
              </a:rPr>
              <a:t> --enable-</a:t>
            </a:r>
            <a:r>
              <a:rPr lang="en-US" sz="400" dirty="0" err="1">
                <a:solidFill>
                  <a:schemeClr val="bg1"/>
                </a:solidFill>
                <a:latin typeface="Consolas" panose="020B0609020204030204" pitchFamily="49" charset="0"/>
                <a:cs typeface="Consolas" panose="020B0609020204030204" pitchFamily="49" charset="0"/>
              </a:rPr>
              <a:t>orterun</a:t>
            </a:r>
            <a:r>
              <a:rPr lang="en-US" sz="400" dirty="0">
                <a:solidFill>
                  <a:schemeClr val="bg1"/>
                </a:solidFill>
                <a:latin typeface="Consolas" panose="020B0609020204030204" pitchFamily="49" charset="0"/>
                <a:cs typeface="Consolas" panose="020B0609020204030204" pitchFamily="49" charset="0"/>
              </a:rPr>
              <a:t>-prefix-by-default --with-</a:t>
            </a:r>
            <a:r>
              <a:rPr lang="en-US" sz="400" dirty="0" err="1">
                <a:solidFill>
                  <a:schemeClr val="bg1"/>
                </a:solidFill>
                <a:latin typeface="Consolas" panose="020B0609020204030204" pitchFamily="49" charset="0"/>
                <a:cs typeface="Consolas" panose="020B0609020204030204" pitchFamily="49" charset="0"/>
              </a:rPr>
              <a:t>cuda</a:t>
            </a:r>
            <a:r>
              <a:rPr lang="en-US" sz="400" dirty="0">
                <a:solidFill>
                  <a:schemeClr val="bg1"/>
                </a:solidFill>
                <a:latin typeface="Consolas" panose="020B0609020204030204" pitchFamily="49" charset="0"/>
                <a:cs typeface="Consolas" panose="020B0609020204030204" pitchFamily="49" charset="0"/>
              </a:rPr>
              <a:t> --with-verbs &amp;&amp; \</a:t>
            </a:r>
          </a:p>
          <a:p>
            <a:r>
              <a:rPr lang="en-US" sz="400" dirty="0">
                <a:solidFill>
                  <a:schemeClr val="bg1"/>
                </a:solidFill>
                <a:latin typeface="Consolas" panose="020B0609020204030204" pitchFamily="49" charset="0"/>
                <a:cs typeface="Consolas" panose="020B0609020204030204" pitchFamily="49" charset="0"/>
              </a:rPr>
              <a:t>    make -j4 &amp;&amp; \</a:t>
            </a:r>
          </a:p>
          <a:p>
            <a:r>
              <a:rPr lang="en-US" sz="400" dirty="0">
                <a:solidFill>
                  <a:schemeClr val="bg1"/>
                </a:solidFill>
                <a:latin typeface="Consolas" panose="020B0609020204030204" pitchFamily="49" charset="0"/>
                <a:cs typeface="Consolas" panose="020B0609020204030204" pitchFamily="49" charset="0"/>
              </a:rPr>
              <a:t>    make -j4 install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rm</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rf</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/openmpi-3.0.0.tar.bz2 /</a:t>
            </a:r>
            <a:r>
              <a:rPr lang="en-US" sz="400" dirty="0" err="1">
                <a:solidFill>
                  <a:schemeClr val="bg1"/>
                </a:solidFill>
                <a:latin typeface="Consolas" panose="020B0609020204030204" pitchFamily="49" charset="0"/>
                <a:cs typeface="Consolas" panose="020B0609020204030204" pitchFamily="49" charset="0"/>
              </a:rPr>
              <a:t>var</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/openmpi-3.0.0</a:t>
            </a:r>
          </a:p>
          <a:p>
            <a:r>
              <a:rPr lang="en-US" sz="400" dirty="0">
                <a:solidFill>
                  <a:schemeClr val="bg1"/>
                </a:solidFill>
                <a:latin typeface="Consolas" panose="020B0609020204030204" pitchFamily="49" charset="0"/>
                <a:cs typeface="Consolas" panose="020B0609020204030204" pitchFamily="49" charset="0"/>
              </a:rPr>
              <a:t>ENV LD_LIBRARY_PATH=/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/lib:$LD_LIBRARY_PATH \</a:t>
            </a:r>
          </a:p>
          <a:p>
            <a:r>
              <a:rPr lang="en-US" sz="400" dirty="0">
                <a:solidFill>
                  <a:schemeClr val="bg1"/>
                </a:solidFill>
                <a:latin typeface="Consolas" panose="020B0609020204030204" pitchFamily="49" charset="0"/>
                <a:cs typeface="Consolas" panose="020B0609020204030204" pitchFamily="49" charset="0"/>
              </a:rPr>
              <a:t>    PATH=/</a:t>
            </a:r>
            <a:r>
              <a:rPr lang="en-US" sz="400" dirty="0" err="1">
                <a:solidFill>
                  <a:schemeClr val="bg1"/>
                </a:solidFill>
                <a:latin typeface="Consolas" panose="020B0609020204030204" pitchFamily="49" charset="0"/>
                <a:cs typeface="Consolas" panose="020B0609020204030204" pitchFamily="49" charset="0"/>
              </a:rPr>
              <a:t>usr</a:t>
            </a:r>
            <a:r>
              <a:rPr lang="en-US" sz="400" dirty="0">
                <a:solidFill>
                  <a:schemeClr val="bg1"/>
                </a:solidFill>
                <a:latin typeface="Consolas" panose="020B0609020204030204" pitchFamily="49" charset="0"/>
                <a:cs typeface="Consolas" panose="020B0609020204030204" pitchFamily="49" charset="0"/>
              </a:rPr>
              <a:t>/local/</a:t>
            </a:r>
            <a:r>
              <a:rPr lang="en-US" sz="400" dirty="0" err="1">
                <a:solidFill>
                  <a:schemeClr val="bg1"/>
                </a:solidFill>
                <a:latin typeface="Consolas" panose="020B0609020204030204" pitchFamily="49" charset="0"/>
                <a:cs typeface="Consolas" panose="020B0609020204030204" pitchFamily="49" charset="0"/>
              </a:rPr>
              <a:t>openmpi</a:t>
            </a:r>
            <a:r>
              <a:rPr lang="en-US" sz="400" dirty="0">
                <a:solidFill>
                  <a:schemeClr val="bg1"/>
                </a:solidFill>
                <a:latin typeface="Consolas" panose="020B0609020204030204" pitchFamily="49" charset="0"/>
                <a:cs typeface="Consolas" panose="020B0609020204030204" pitchFamily="49" charset="0"/>
              </a:rPr>
              <a:t>/bin:$PATH</a:t>
            </a: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COPY </a:t>
            </a:r>
            <a:r>
              <a:rPr lang="en-US" sz="400" dirty="0" err="1">
                <a:solidFill>
                  <a:schemeClr val="bg1"/>
                </a:solidFill>
                <a:latin typeface="Consolas" panose="020B0609020204030204" pitchFamily="49" charset="0"/>
                <a:cs typeface="Consolas" panose="020B0609020204030204" pitchFamily="49" charset="0"/>
              </a:rPr>
              <a:t>mpi_bandwidth.c</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mpi_bandwidth.c</a:t>
            </a:r>
            <a:endParaRPr lang="en-US" sz="400" dirty="0">
              <a:solidFill>
                <a:schemeClr val="bg1"/>
              </a:solidFill>
              <a:latin typeface="Consolas" panose="020B0609020204030204" pitchFamily="49" charset="0"/>
              <a:cs typeface="Consolas" panose="020B0609020204030204" pitchFamily="49" charset="0"/>
            </a:endParaRPr>
          </a:p>
          <a:p>
            <a:br>
              <a:rPr lang="en-US" sz="400" dirty="0">
                <a:solidFill>
                  <a:schemeClr val="bg1"/>
                </a:solidFill>
                <a:latin typeface="Consolas" panose="020B0609020204030204" pitchFamily="49" charset="0"/>
                <a:cs typeface="Consolas" panose="020B0609020204030204" pitchFamily="49" charset="0"/>
              </a:rPr>
            </a:br>
            <a:endParaRPr lang="en-US" sz="400" dirty="0">
              <a:solidFill>
                <a:schemeClr val="bg1"/>
              </a:solidFill>
              <a:latin typeface="Consolas" panose="020B0609020204030204" pitchFamily="49" charset="0"/>
              <a:cs typeface="Consolas" panose="020B0609020204030204" pitchFamily="49" charset="0"/>
            </a:endParaRPr>
          </a:p>
          <a:p>
            <a:r>
              <a:rPr lang="en-US" sz="400" dirty="0">
                <a:solidFill>
                  <a:schemeClr val="bg1"/>
                </a:solidFill>
                <a:latin typeface="Consolas" panose="020B0609020204030204" pitchFamily="49" charset="0"/>
                <a:cs typeface="Consolas" panose="020B0609020204030204" pitchFamily="49" charset="0"/>
              </a:rPr>
              <a:t>RUN </a:t>
            </a:r>
            <a:r>
              <a:rPr lang="en-US" sz="400" dirty="0" err="1">
                <a:solidFill>
                  <a:schemeClr val="bg1"/>
                </a:solidFill>
                <a:latin typeface="Consolas" panose="020B0609020204030204" pitchFamily="49" charset="0"/>
                <a:cs typeface="Consolas" panose="020B0609020204030204" pitchFamily="49" charset="0"/>
              </a:rPr>
              <a:t>mkdir</a:t>
            </a:r>
            <a:r>
              <a:rPr lang="en-US" sz="400" dirty="0">
                <a:solidFill>
                  <a:schemeClr val="bg1"/>
                </a:solidFill>
                <a:latin typeface="Consolas" panose="020B0609020204030204" pitchFamily="49" charset="0"/>
                <a:cs typeface="Consolas" panose="020B0609020204030204" pitchFamily="49" charset="0"/>
              </a:rPr>
              <a:t> -p /workspace &amp;&amp; \</a:t>
            </a:r>
          </a:p>
          <a:p>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mpicc</a:t>
            </a:r>
            <a:r>
              <a:rPr lang="en-US" sz="400" dirty="0">
                <a:solidFill>
                  <a:schemeClr val="bg1"/>
                </a:solidFill>
                <a:latin typeface="Consolas" panose="020B0609020204030204" pitchFamily="49" charset="0"/>
                <a:cs typeface="Consolas" panose="020B0609020204030204" pitchFamily="49" charset="0"/>
              </a:rPr>
              <a:t> -o /workspace/</a:t>
            </a:r>
            <a:r>
              <a:rPr lang="en-US" sz="400" dirty="0" err="1">
                <a:solidFill>
                  <a:schemeClr val="bg1"/>
                </a:solidFill>
                <a:latin typeface="Consolas" panose="020B0609020204030204" pitchFamily="49" charset="0"/>
                <a:cs typeface="Consolas" panose="020B0609020204030204" pitchFamily="49" charset="0"/>
              </a:rPr>
              <a:t>mpi_bandwidth</a:t>
            </a:r>
            <a:r>
              <a:rPr lang="en-US" sz="400" dirty="0">
                <a:solidFill>
                  <a:schemeClr val="bg1"/>
                </a:solidFill>
                <a:latin typeface="Consolas" panose="020B0609020204030204" pitchFamily="49" charset="0"/>
                <a:cs typeface="Consolas" panose="020B0609020204030204" pitchFamily="49" charset="0"/>
              </a:rPr>
              <a:t> /</a:t>
            </a:r>
            <a:r>
              <a:rPr lang="en-US" sz="400" dirty="0" err="1">
                <a:solidFill>
                  <a:schemeClr val="bg1"/>
                </a:solidFill>
                <a:latin typeface="Consolas" panose="020B0609020204030204" pitchFamily="49" charset="0"/>
                <a:cs typeface="Consolas" panose="020B0609020204030204" pitchFamily="49" charset="0"/>
              </a:rPr>
              <a:t>tmp</a:t>
            </a:r>
            <a:r>
              <a:rPr lang="en-US" sz="400" dirty="0">
                <a:solidFill>
                  <a:schemeClr val="bg1"/>
                </a:solidFill>
                <a:latin typeface="Consolas" panose="020B0609020204030204" pitchFamily="49" charset="0"/>
                <a:cs typeface="Consolas" panose="020B0609020204030204" pitchFamily="49" charset="0"/>
              </a:rPr>
              <a:t>/</a:t>
            </a:r>
            <a:r>
              <a:rPr lang="en-US" sz="400" dirty="0" err="1">
                <a:solidFill>
                  <a:schemeClr val="bg1"/>
                </a:solidFill>
                <a:latin typeface="Consolas" panose="020B0609020204030204" pitchFamily="49" charset="0"/>
                <a:cs typeface="Consolas" panose="020B0609020204030204" pitchFamily="49" charset="0"/>
              </a:rPr>
              <a:t>mpi_bandwidth.c</a:t>
            </a:r>
            <a:endParaRPr lang="en-US" sz="400" dirty="0">
              <a:solidFill>
                <a:schemeClr val="bg1"/>
              </a:solidFill>
              <a:latin typeface="Consolas" panose="020B0609020204030204" pitchFamily="49" charset="0"/>
              <a:cs typeface="Consolas" panose="020B0609020204030204" pitchFamily="49" charset="0"/>
            </a:endParaRPr>
          </a:p>
          <a:p>
            <a:pPr algn="ctr">
              <a:lnSpc>
                <a:spcPct val="90000"/>
              </a:lnSpc>
            </a:pPr>
            <a:endParaRPr lang="en-US" sz="400" dirty="0">
              <a:solidFill>
                <a:schemeClr val="bg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A014E3B4-40E4-7F47-B21B-D681F279D3A1}"/>
              </a:ext>
            </a:extLst>
          </p:cNvPr>
          <p:cNvSpPr/>
          <p:nvPr/>
        </p:nvSpPr>
        <p:spPr>
          <a:xfrm>
            <a:off x="197406" y="1917699"/>
            <a:ext cx="1275794" cy="419101"/>
          </a:xfrm>
          <a:prstGeom prst="rect">
            <a:avLst/>
          </a:prstGeom>
          <a:noFill/>
          <a:ln w="25400">
            <a:solidFill>
              <a:srgbClr val="E2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DD932D-6CC7-D94F-ADF2-5F6D9BAB0B2C}"/>
              </a:ext>
            </a:extLst>
          </p:cNvPr>
          <p:cNvSpPr/>
          <p:nvPr/>
        </p:nvSpPr>
        <p:spPr>
          <a:xfrm>
            <a:off x="5323229" y="2070100"/>
            <a:ext cx="1128371" cy="495300"/>
          </a:xfrm>
          <a:prstGeom prst="rect">
            <a:avLst/>
          </a:prstGeom>
          <a:noFill/>
          <a:ln w="25400">
            <a:solidFill>
              <a:srgbClr val="E2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D18B66-AC2F-354A-96B7-70AEB2377DAD}"/>
              </a:ext>
            </a:extLst>
          </p:cNvPr>
          <p:cNvSpPr txBox="1"/>
          <p:nvPr/>
        </p:nvSpPr>
        <p:spPr>
          <a:xfrm>
            <a:off x="6421259" y="1471616"/>
            <a:ext cx="276710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Singularity definition file</a:t>
            </a:r>
          </a:p>
        </p:txBody>
      </p:sp>
      <p:sp>
        <p:nvSpPr>
          <p:cNvPr id="10" name="TextBox 9">
            <a:extLst>
              <a:ext uri="{FF2B5EF4-FFF2-40B4-BE49-F238E27FC236}">
                <a16:creationId xmlns:a16="http://schemas.microsoft.com/office/drawing/2014/main" id="{3BBA82A6-3BDD-6941-9389-59E92DC62C01}"/>
              </a:ext>
            </a:extLst>
          </p:cNvPr>
          <p:cNvSpPr txBox="1"/>
          <p:nvPr/>
        </p:nvSpPr>
        <p:spPr>
          <a:xfrm>
            <a:off x="2045763" y="1471616"/>
            <a:ext cx="124104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err="1">
                <a:solidFill>
                  <a:schemeClr val="bg1"/>
                </a:solidFill>
              </a:rPr>
              <a:t>Dockerfile</a:t>
            </a:r>
            <a:endParaRPr lang="en-US" dirty="0">
              <a:solidFill>
                <a:schemeClr val="bg1"/>
              </a:solidFill>
            </a:endParaRPr>
          </a:p>
        </p:txBody>
      </p:sp>
      <p:sp>
        <p:nvSpPr>
          <p:cNvPr id="11" name="Rectangle 10">
            <a:extLst>
              <a:ext uri="{FF2B5EF4-FFF2-40B4-BE49-F238E27FC236}">
                <a16:creationId xmlns:a16="http://schemas.microsoft.com/office/drawing/2014/main" id="{DA81E209-46FD-B34F-A63F-0E0BD03A32D3}"/>
              </a:ext>
            </a:extLst>
          </p:cNvPr>
          <p:cNvSpPr/>
          <p:nvPr/>
        </p:nvSpPr>
        <p:spPr>
          <a:xfrm>
            <a:off x="194914" y="2409178"/>
            <a:ext cx="4937760" cy="10620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19DBBF-6F01-BC4A-8981-C4516F65718C}"/>
              </a:ext>
            </a:extLst>
          </p:cNvPr>
          <p:cNvSpPr/>
          <p:nvPr/>
        </p:nvSpPr>
        <p:spPr>
          <a:xfrm>
            <a:off x="5333437" y="2616817"/>
            <a:ext cx="4940252" cy="118872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31E1FF-2D47-CB43-B96F-227A96F26BDF}"/>
              </a:ext>
            </a:extLst>
          </p:cNvPr>
          <p:cNvSpPr/>
          <p:nvPr/>
        </p:nvSpPr>
        <p:spPr>
          <a:xfrm>
            <a:off x="189930" y="3522016"/>
            <a:ext cx="4937760" cy="12150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332F64-38D9-A141-AB03-28BEC6930FEF}"/>
              </a:ext>
            </a:extLst>
          </p:cNvPr>
          <p:cNvSpPr/>
          <p:nvPr/>
        </p:nvSpPr>
        <p:spPr>
          <a:xfrm>
            <a:off x="5334683" y="3857296"/>
            <a:ext cx="4937760" cy="15910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905684-A508-E44F-9B7F-42F8B8F748B0}"/>
              </a:ext>
            </a:extLst>
          </p:cNvPr>
          <p:cNvSpPr/>
          <p:nvPr/>
        </p:nvSpPr>
        <p:spPr>
          <a:xfrm>
            <a:off x="189930" y="4788663"/>
            <a:ext cx="1994470" cy="365760"/>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D96DE3-27B0-BC41-BED8-5CEAACD053EE}"/>
              </a:ext>
            </a:extLst>
          </p:cNvPr>
          <p:cNvSpPr/>
          <p:nvPr/>
        </p:nvSpPr>
        <p:spPr>
          <a:xfrm>
            <a:off x="5333437" y="5499982"/>
            <a:ext cx="1993392" cy="493776"/>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5A1C60-4C45-0E4B-9F97-48E93A5FA8F5}"/>
              </a:ext>
            </a:extLst>
          </p:cNvPr>
          <p:cNvSpPr/>
          <p:nvPr/>
        </p:nvSpPr>
        <p:spPr>
          <a:xfrm>
            <a:off x="5319546" y="1703860"/>
            <a:ext cx="1278842" cy="314557"/>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9A5C54-2CDB-1843-BC09-9279A200A12E}"/>
              </a:ext>
            </a:extLst>
          </p:cNvPr>
          <p:cNvSpPr/>
          <p:nvPr/>
        </p:nvSpPr>
        <p:spPr>
          <a:xfrm>
            <a:off x="197406" y="1740046"/>
            <a:ext cx="1275794" cy="117976"/>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880C57-9B15-7244-8BBD-4BCE9D6BF0BA}"/>
              </a:ext>
            </a:extLst>
          </p:cNvPr>
          <p:cNvSpPr txBox="1"/>
          <p:nvPr/>
        </p:nvSpPr>
        <p:spPr>
          <a:xfrm>
            <a:off x="3714807" y="1703860"/>
            <a:ext cx="27831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solidFill>
              </a:rPr>
              <a:t>CUDA CentOS base image</a:t>
            </a:r>
          </a:p>
        </p:txBody>
      </p:sp>
      <p:sp>
        <p:nvSpPr>
          <p:cNvPr id="20" name="TextBox 19">
            <a:extLst>
              <a:ext uri="{FF2B5EF4-FFF2-40B4-BE49-F238E27FC236}">
                <a16:creationId xmlns:a16="http://schemas.microsoft.com/office/drawing/2014/main" id="{27C5566D-45E1-824A-B06D-4609E884024E}"/>
              </a:ext>
            </a:extLst>
          </p:cNvPr>
          <p:cNvSpPr txBox="1"/>
          <p:nvPr/>
        </p:nvSpPr>
        <p:spPr>
          <a:xfrm>
            <a:off x="4299935" y="2020869"/>
            <a:ext cx="16129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E26D32"/>
                </a:solidFill>
              </a:rPr>
              <a:t>GNU compiler</a:t>
            </a:r>
          </a:p>
        </p:txBody>
      </p:sp>
      <p:sp>
        <p:nvSpPr>
          <p:cNvPr id="21" name="TextBox 20">
            <a:extLst>
              <a:ext uri="{FF2B5EF4-FFF2-40B4-BE49-F238E27FC236}">
                <a16:creationId xmlns:a16="http://schemas.microsoft.com/office/drawing/2014/main" id="{221F3117-96D0-1E4B-BC34-411A217E2E25}"/>
              </a:ext>
            </a:extLst>
          </p:cNvPr>
          <p:cNvSpPr txBox="1"/>
          <p:nvPr/>
        </p:nvSpPr>
        <p:spPr>
          <a:xfrm>
            <a:off x="4251447" y="2851264"/>
            <a:ext cx="17075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0071C5"/>
                </a:solidFill>
              </a:rPr>
              <a:t>Mellanox OFED</a:t>
            </a:r>
          </a:p>
        </p:txBody>
      </p:sp>
      <p:sp>
        <p:nvSpPr>
          <p:cNvPr id="22" name="TextBox 21">
            <a:extLst>
              <a:ext uri="{FF2B5EF4-FFF2-40B4-BE49-F238E27FC236}">
                <a16:creationId xmlns:a16="http://schemas.microsoft.com/office/drawing/2014/main" id="{B251C5AE-9031-7442-B8D4-176DAA6F38EC}"/>
              </a:ext>
            </a:extLst>
          </p:cNvPr>
          <p:cNvSpPr txBox="1"/>
          <p:nvPr/>
        </p:nvSpPr>
        <p:spPr>
          <a:xfrm>
            <a:off x="4566437" y="4085700"/>
            <a:ext cx="10775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err="1">
                <a:solidFill>
                  <a:srgbClr val="FF0000"/>
                </a:solidFill>
              </a:rPr>
              <a:t>OpenMPI</a:t>
            </a:r>
            <a:endParaRPr lang="en-US" dirty="0">
              <a:solidFill>
                <a:srgbClr val="FF0000"/>
              </a:solidFill>
            </a:endParaRPr>
          </a:p>
        </p:txBody>
      </p:sp>
      <p:sp>
        <p:nvSpPr>
          <p:cNvPr id="23" name="TextBox 22">
            <a:extLst>
              <a:ext uri="{FF2B5EF4-FFF2-40B4-BE49-F238E27FC236}">
                <a16:creationId xmlns:a16="http://schemas.microsoft.com/office/drawing/2014/main" id="{F56C3C40-0408-F441-8E87-F97E4D4D7CD9}"/>
              </a:ext>
            </a:extLst>
          </p:cNvPr>
          <p:cNvSpPr txBox="1"/>
          <p:nvPr/>
        </p:nvSpPr>
        <p:spPr>
          <a:xfrm>
            <a:off x="4255454" y="5479652"/>
            <a:ext cx="169950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7030A0"/>
                </a:solidFill>
              </a:rPr>
              <a:t>MPI Bandwidth</a:t>
            </a:r>
          </a:p>
        </p:txBody>
      </p:sp>
    </p:spTree>
    <p:extLst>
      <p:ext uri="{BB962C8B-B14F-4D97-AF65-F5344CB8AC3E}">
        <p14:creationId xmlns:p14="http://schemas.microsoft.com/office/powerpoint/2010/main" val="369649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961B-2AEC-814D-A1C0-5FAEDBE6AA44}"/>
              </a:ext>
            </a:extLst>
          </p:cNvPr>
          <p:cNvSpPr>
            <a:spLocks noGrp="1"/>
          </p:cNvSpPr>
          <p:nvPr>
            <p:ph type="title"/>
          </p:nvPr>
        </p:nvSpPr>
        <p:spPr/>
        <p:txBody>
          <a:bodyPr/>
          <a:lstStyle/>
          <a:p>
            <a:r>
              <a:rPr lang="en-US" dirty="0"/>
              <a:t>Recipes included with container maker</a:t>
            </a:r>
          </a:p>
        </p:txBody>
      </p:sp>
      <p:sp>
        <p:nvSpPr>
          <p:cNvPr id="4" name="Multiply 3">
            <a:extLst>
              <a:ext uri="{FF2B5EF4-FFF2-40B4-BE49-F238E27FC236}">
                <a16:creationId xmlns:a16="http://schemas.microsoft.com/office/drawing/2014/main" id="{10F0AE2C-6C15-244C-AC1B-E8A5DAD13EDA}"/>
              </a:ext>
            </a:extLst>
          </p:cNvPr>
          <p:cNvSpPr/>
          <p:nvPr/>
        </p:nvSpPr>
        <p:spPr>
          <a:xfrm>
            <a:off x="4347730" y="2296160"/>
            <a:ext cx="914400" cy="914400"/>
          </a:xfrm>
          <a:prstGeom prst="mathMultipl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E0373B-75A9-9343-B600-C18928B8D616}"/>
              </a:ext>
            </a:extLst>
          </p:cNvPr>
          <p:cNvSpPr txBox="1"/>
          <p:nvPr/>
        </p:nvSpPr>
        <p:spPr>
          <a:xfrm>
            <a:off x="2703934" y="2399664"/>
            <a:ext cx="1705916"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GNU compilers</a:t>
            </a:r>
          </a:p>
        </p:txBody>
      </p:sp>
      <p:sp>
        <p:nvSpPr>
          <p:cNvPr id="6" name="TextBox 5">
            <a:extLst>
              <a:ext uri="{FF2B5EF4-FFF2-40B4-BE49-F238E27FC236}">
                <a16:creationId xmlns:a16="http://schemas.microsoft.com/office/drawing/2014/main" id="{46162AAF-771A-F849-AB6F-CBCFBF79732D}"/>
              </a:ext>
            </a:extLst>
          </p:cNvPr>
          <p:cNvSpPr txBox="1"/>
          <p:nvPr/>
        </p:nvSpPr>
        <p:spPr>
          <a:xfrm>
            <a:off x="2756031" y="2753360"/>
            <a:ext cx="160172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PGI compilers</a:t>
            </a:r>
          </a:p>
        </p:txBody>
      </p:sp>
      <p:sp>
        <p:nvSpPr>
          <p:cNvPr id="7" name="TextBox 6">
            <a:extLst>
              <a:ext uri="{FF2B5EF4-FFF2-40B4-BE49-F238E27FC236}">
                <a16:creationId xmlns:a16="http://schemas.microsoft.com/office/drawing/2014/main" id="{5B933130-5747-EF40-A06C-F4D4458F7F80}"/>
              </a:ext>
            </a:extLst>
          </p:cNvPr>
          <p:cNvSpPr txBox="1"/>
          <p:nvPr/>
        </p:nvSpPr>
        <p:spPr>
          <a:xfrm>
            <a:off x="5608923" y="2395856"/>
            <a:ext cx="10775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err="1">
                <a:solidFill>
                  <a:schemeClr val="bg1"/>
                </a:solidFill>
              </a:rPr>
              <a:t>OpenMPI</a:t>
            </a:r>
            <a:endParaRPr lang="en-US" dirty="0">
              <a:solidFill>
                <a:schemeClr val="bg1"/>
              </a:solidFill>
            </a:endParaRPr>
          </a:p>
        </p:txBody>
      </p:sp>
      <p:sp>
        <p:nvSpPr>
          <p:cNvPr id="8" name="TextBox 7">
            <a:extLst>
              <a:ext uri="{FF2B5EF4-FFF2-40B4-BE49-F238E27FC236}">
                <a16:creationId xmlns:a16="http://schemas.microsoft.com/office/drawing/2014/main" id="{2A2F3CAA-31C5-DA46-9F14-9F63A7A9DF89}"/>
              </a:ext>
            </a:extLst>
          </p:cNvPr>
          <p:cNvSpPr txBox="1"/>
          <p:nvPr/>
        </p:nvSpPr>
        <p:spPr>
          <a:xfrm>
            <a:off x="5547752" y="2753360"/>
            <a:ext cx="119988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MVAPICH2</a:t>
            </a:r>
          </a:p>
        </p:txBody>
      </p:sp>
      <p:sp>
        <p:nvSpPr>
          <p:cNvPr id="9" name="Plus 8">
            <a:extLst>
              <a:ext uri="{FF2B5EF4-FFF2-40B4-BE49-F238E27FC236}">
                <a16:creationId xmlns:a16="http://schemas.microsoft.com/office/drawing/2014/main" id="{E4F04D2F-BDC3-BB40-8075-F40F2712D9FF}"/>
              </a:ext>
            </a:extLst>
          </p:cNvPr>
          <p:cNvSpPr/>
          <p:nvPr/>
        </p:nvSpPr>
        <p:spPr>
          <a:xfrm>
            <a:off x="7001825" y="2280288"/>
            <a:ext cx="914400" cy="9144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174CCD-F032-8841-A9B3-C0FDC2761F5B}"/>
              </a:ext>
            </a:extLst>
          </p:cNvPr>
          <p:cNvSpPr txBox="1"/>
          <p:nvPr/>
        </p:nvSpPr>
        <p:spPr>
          <a:xfrm>
            <a:off x="7929420" y="1903413"/>
            <a:ext cx="1707519" cy="16681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ts val="2460"/>
              </a:lnSpc>
            </a:pPr>
            <a:r>
              <a:rPr lang="en-US" dirty="0">
                <a:solidFill>
                  <a:schemeClr val="bg1"/>
                </a:solidFill>
              </a:rPr>
              <a:t>CUDA</a:t>
            </a:r>
          </a:p>
          <a:p>
            <a:pPr>
              <a:lnSpc>
                <a:spcPts val="2460"/>
              </a:lnSpc>
            </a:pPr>
            <a:r>
              <a:rPr lang="en-US" dirty="0">
                <a:solidFill>
                  <a:schemeClr val="bg1"/>
                </a:solidFill>
              </a:rPr>
              <a:t>FFTW</a:t>
            </a:r>
          </a:p>
          <a:p>
            <a:pPr>
              <a:lnSpc>
                <a:spcPts val="2460"/>
              </a:lnSpc>
            </a:pPr>
            <a:r>
              <a:rPr lang="en-US" dirty="0">
                <a:solidFill>
                  <a:schemeClr val="bg1"/>
                </a:solidFill>
              </a:rPr>
              <a:t>HDF5</a:t>
            </a:r>
          </a:p>
          <a:p>
            <a:pPr>
              <a:lnSpc>
                <a:spcPts val="2460"/>
              </a:lnSpc>
            </a:pPr>
            <a:r>
              <a:rPr lang="en-US" dirty="0">
                <a:solidFill>
                  <a:schemeClr val="bg1"/>
                </a:solidFill>
              </a:rPr>
              <a:t>Mellanox OFED</a:t>
            </a:r>
          </a:p>
          <a:p>
            <a:pPr>
              <a:lnSpc>
                <a:spcPts val="2460"/>
              </a:lnSpc>
            </a:pPr>
            <a:r>
              <a:rPr lang="en-US" dirty="0">
                <a:solidFill>
                  <a:schemeClr val="bg1"/>
                </a:solidFill>
              </a:rPr>
              <a:t>Python </a:t>
            </a:r>
          </a:p>
        </p:txBody>
      </p:sp>
      <p:sp>
        <p:nvSpPr>
          <p:cNvPr id="17" name="Multiply 16">
            <a:extLst>
              <a:ext uri="{FF2B5EF4-FFF2-40B4-BE49-F238E27FC236}">
                <a16:creationId xmlns:a16="http://schemas.microsoft.com/office/drawing/2014/main" id="{318BDCF5-1765-A74C-8F7C-9335718AF93A}"/>
              </a:ext>
            </a:extLst>
          </p:cNvPr>
          <p:cNvSpPr/>
          <p:nvPr/>
        </p:nvSpPr>
        <p:spPr>
          <a:xfrm>
            <a:off x="1844110" y="2296160"/>
            <a:ext cx="914400" cy="914400"/>
          </a:xfrm>
          <a:prstGeom prst="mathMultipl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6639F20-E977-654B-A4CC-1381B0DA9624}"/>
              </a:ext>
            </a:extLst>
          </p:cNvPr>
          <p:cNvSpPr txBox="1"/>
          <p:nvPr/>
        </p:nvSpPr>
        <p:spPr>
          <a:xfrm>
            <a:off x="208165" y="2399664"/>
            <a:ext cx="1574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Ubuntu 16.04</a:t>
            </a:r>
          </a:p>
        </p:txBody>
      </p:sp>
      <p:sp>
        <p:nvSpPr>
          <p:cNvPr id="19" name="TextBox 18">
            <a:extLst>
              <a:ext uri="{FF2B5EF4-FFF2-40B4-BE49-F238E27FC236}">
                <a16:creationId xmlns:a16="http://schemas.microsoft.com/office/drawing/2014/main" id="{EFBFB096-5917-D94E-93AF-295BAF4E61D7}"/>
              </a:ext>
            </a:extLst>
          </p:cNvPr>
          <p:cNvSpPr txBox="1"/>
          <p:nvPr/>
        </p:nvSpPr>
        <p:spPr>
          <a:xfrm>
            <a:off x="433385" y="2753360"/>
            <a:ext cx="112402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CentOS 7</a:t>
            </a:r>
          </a:p>
        </p:txBody>
      </p:sp>
      <p:sp>
        <p:nvSpPr>
          <p:cNvPr id="3" name="TextBox 2">
            <a:extLst>
              <a:ext uri="{FF2B5EF4-FFF2-40B4-BE49-F238E27FC236}">
                <a16:creationId xmlns:a16="http://schemas.microsoft.com/office/drawing/2014/main" id="{1A49410D-9701-3C4C-848C-73E5C0F3BC0F}"/>
              </a:ext>
            </a:extLst>
          </p:cNvPr>
          <p:cNvSpPr txBox="1"/>
          <p:nvPr/>
        </p:nvSpPr>
        <p:spPr>
          <a:xfrm>
            <a:off x="80313" y="1633367"/>
            <a:ext cx="271292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tx2"/>
                </a:solidFill>
              </a:rPr>
              <a:t>HPC Base Recipes:</a:t>
            </a:r>
          </a:p>
        </p:txBody>
      </p:sp>
      <p:sp>
        <p:nvSpPr>
          <p:cNvPr id="20" name="TextBox 19">
            <a:extLst>
              <a:ext uri="{FF2B5EF4-FFF2-40B4-BE49-F238E27FC236}">
                <a16:creationId xmlns:a16="http://schemas.microsoft.com/office/drawing/2014/main" id="{EA29589A-B073-8644-AB9B-74C4262941ED}"/>
              </a:ext>
            </a:extLst>
          </p:cNvPr>
          <p:cNvSpPr txBox="1"/>
          <p:nvPr/>
        </p:nvSpPr>
        <p:spPr>
          <a:xfrm>
            <a:off x="81187" y="3466240"/>
            <a:ext cx="282705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tx2"/>
                </a:solidFill>
              </a:rPr>
              <a:t>Reference Recipes:</a:t>
            </a:r>
          </a:p>
        </p:txBody>
      </p:sp>
      <p:grpSp>
        <p:nvGrpSpPr>
          <p:cNvPr id="11" name="Group 10">
            <a:extLst>
              <a:ext uri="{FF2B5EF4-FFF2-40B4-BE49-F238E27FC236}">
                <a16:creationId xmlns:a16="http://schemas.microsoft.com/office/drawing/2014/main" id="{3F0DF2CA-4257-3943-BC3B-DB99AFC6DE9F}"/>
              </a:ext>
            </a:extLst>
          </p:cNvPr>
          <p:cNvGrpSpPr/>
          <p:nvPr/>
        </p:nvGrpSpPr>
        <p:grpSpPr>
          <a:xfrm>
            <a:off x="1878835" y="3974825"/>
            <a:ext cx="1355373" cy="1886952"/>
            <a:chOff x="7090834" y="3656217"/>
            <a:chExt cx="1355373" cy="1886952"/>
          </a:xfrm>
        </p:grpSpPr>
        <p:pic>
          <p:nvPicPr>
            <p:cNvPr id="22" name="Picture 21">
              <a:extLst>
                <a:ext uri="{FF2B5EF4-FFF2-40B4-BE49-F238E27FC236}">
                  <a16:creationId xmlns:a16="http://schemas.microsoft.com/office/drawing/2014/main" id="{3B9BDC85-E0A8-DF4E-A38C-0B568B6DFBD5}"/>
                </a:ext>
              </a:extLst>
            </p:cNvPr>
            <p:cNvPicPr>
              <a:picLocks noChangeAspect="1"/>
            </p:cNvPicPr>
            <p:nvPr/>
          </p:nvPicPr>
          <p:blipFill rotWithShape="1">
            <a:blip r:embed="rId3"/>
            <a:srcRect l="42709" t="4605" r="25383" b="4152"/>
            <a:stretch/>
          </p:blipFill>
          <p:spPr>
            <a:xfrm>
              <a:off x="7093681" y="3656217"/>
              <a:ext cx="1352526" cy="1886952"/>
            </a:xfrm>
            <a:prstGeom prst="rect">
              <a:avLst/>
            </a:prstGeom>
          </p:spPr>
        </p:pic>
        <p:sp>
          <p:nvSpPr>
            <p:cNvPr id="23" name="Rectangle 22">
              <a:extLst>
                <a:ext uri="{FF2B5EF4-FFF2-40B4-BE49-F238E27FC236}">
                  <a16:creationId xmlns:a16="http://schemas.microsoft.com/office/drawing/2014/main" id="{CE7615C6-45FD-054B-AC46-8E8403D2E084}"/>
                </a:ext>
              </a:extLst>
            </p:cNvPr>
            <p:cNvSpPr/>
            <p:nvPr/>
          </p:nvSpPr>
          <p:spPr>
            <a:xfrm>
              <a:off x="7090834" y="4954826"/>
              <a:ext cx="1355373" cy="58590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chemeClr val="tx1">
                      <a:lumMod val="95000"/>
                    </a:schemeClr>
                  </a:solidFill>
                  <a:effectLst/>
                  <a:uLnTx/>
                  <a:uFillTx/>
                  <a:latin typeface="Trebuchet MS"/>
                  <a:ea typeface="+mn-ea"/>
                  <a:cs typeface="+mn-cs"/>
                </a:rPr>
                <a:t>GROMACS</a:t>
              </a:r>
            </a:p>
          </p:txBody>
        </p:sp>
      </p:grpSp>
      <p:grpSp>
        <p:nvGrpSpPr>
          <p:cNvPr id="26" name="Group 25">
            <a:extLst>
              <a:ext uri="{FF2B5EF4-FFF2-40B4-BE49-F238E27FC236}">
                <a16:creationId xmlns:a16="http://schemas.microsoft.com/office/drawing/2014/main" id="{59DE43CF-5735-754C-8AF7-7867E3EC9116}"/>
              </a:ext>
            </a:extLst>
          </p:cNvPr>
          <p:cNvGrpSpPr/>
          <p:nvPr/>
        </p:nvGrpSpPr>
        <p:grpSpPr>
          <a:xfrm>
            <a:off x="3528035" y="3974825"/>
            <a:ext cx="1369495" cy="1884518"/>
            <a:chOff x="8845541" y="3656217"/>
            <a:chExt cx="1369495" cy="1847993"/>
          </a:xfrm>
        </p:grpSpPr>
        <p:pic>
          <p:nvPicPr>
            <p:cNvPr id="24" name="Picture 23">
              <a:extLst>
                <a:ext uri="{FF2B5EF4-FFF2-40B4-BE49-F238E27FC236}">
                  <a16:creationId xmlns:a16="http://schemas.microsoft.com/office/drawing/2014/main" id="{514B414E-CA3C-574E-A96C-69A51923DAA6}"/>
                </a:ext>
              </a:extLst>
            </p:cNvPr>
            <p:cNvPicPr>
              <a:picLocks noChangeAspect="1"/>
            </p:cNvPicPr>
            <p:nvPr/>
          </p:nvPicPr>
          <p:blipFill rotWithShape="1">
            <a:blip r:embed="rId4"/>
            <a:srcRect l="15347" t="766" r="23751" b="2090"/>
            <a:stretch/>
          </p:blipFill>
          <p:spPr>
            <a:xfrm>
              <a:off x="8845541" y="3656217"/>
              <a:ext cx="1369495" cy="1847993"/>
            </a:xfrm>
            <a:prstGeom prst="rect">
              <a:avLst/>
            </a:prstGeom>
          </p:spPr>
        </p:pic>
        <p:sp>
          <p:nvSpPr>
            <p:cNvPr id="25" name="Rectangle 24">
              <a:extLst>
                <a:ext uri="{FF2B5EF4-FFF2-40B4-BE49-F238E27FC236}">
                  <a16:creationId xmlns:a16="http://schemas.microsoft.com/office/drawing/2014/main" id="{66E959FB-A07C-AD43-A518-1AAF4945DB07}"/>
                </a:ext>
              </a:extLst>
            </p:cNvPr>
            <p:cNvSpPr/>
            <p:nvPr/>
          </p:nvSpPr>
          <p:spPr>
            <a:xfrm>
              <a:off x="8859663" y="4918301"/>
              <a:ext cx="1355373" cy="58590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chemeClr val="tx1">
                      <a:lumMod val="95000"/>
                    </a:schemeClr>
                  </a:solidFill>
                  <a:effectLst/>
                  <a:uLnTx/>
                  <a:uFillTx/>
                  <a:latin typeface="Trebuchet MS"/>
                  <a:ea typeface="+mn-ea"/>
                  <a:cs typeface="+mn-cs"/>
                </a:rPr>
                <a:t>MILC</a:t>
              </a:r>
            </a:p>
          </p:txBody>
        </p:sp>
      </p:grpSp>
      <p:pic>
        <p:nvPicPr>
          <p:cNvPr id="12" name="Picture 11">
            <a:extLst>
              <a:ext uri="{FF2B5EF4-FFF2-40B4-BE49-F238E27FC236}">
                <a16:creationId xmlns:a16="http://schemas.microsoft.com/office/drawing/2014/main" id="{C88ED4AC-79FF-874B-AD9D-7840E887EA44}"/>
              </a:ext>
            </a:extLst>
          </p:cNvPr>
          <p:cNvPicPr>
            <a:picLocks noChangeAspect="1"/>
          </p:cNvPicPr>
          <p:nvPr/>
        </p:nvPicPr>
        <p:blipFill>
          <a:blip r:embed="rId5"/>
          <a:stretch>
            <a:fillRect/>
          </a:stretch>
        </p:blipFill>
        <p:spPr>
          <a:xfrm>
            <a:off x="5186276" y="4765033"/>
            <a:ext cx="1728216" cy="1157905"/>
          </a:xfrm>
          <a:prstGeom prst="rect">
            <a:avLst/>
          </a:prstGeom>
        </p:spPr>
      </p:pic>
      <p:pic>
        <p:nvPicPr>
          <p:cNvPr id="28" name="Picture 27">
            <a:extLst>
              <a:ext uri="{FF2B5EF4-FFF2-40B4-BE49-F238E27FC236}">
                <a16:creationId xmlns:a16="http://schemas.microsoft.com/office/drawing/2014/main" id="{94B54BE4-4D75-E644-B14E-85AE3611F8DD}"/>
              </a:ext>
            </a:extLst>
          </p:cNvPr>
          <p:cNvPicPr>
            <a:picLocks noChangeAspect="1"/>
          </p:cNvPicPr>
          <p:nvPr/>
        </p:nvPicPr>
        <p:blipFill>
          <a:blip r:embed="rId6"/>
          <a:stretch>
            <a:fillRect/>
          </a:stretch>
        </p:blipFill>
        <p:spPr>
          <a:xfrm>
            <a:off x="5186276" y="4195762"/>
            <a:ext cx="1725665" cy="655753"/>
          </a:xfrm>
          <a:prstGeom prst="rect">
            <a:avLst/>
          </a:prstGeom>
        </p:spPr>
      </p:pic>
      <p:sp>
        <p:nvSpPr>
          <p:cNvPr id="13" name="TextBox 12">
            <a:extLst>
              <a:ext uri="{FF2B5EF4-FFF2-40B4-BE49-F238E27FC236}">
                <a16:creationId xmlns:a16="http://schemas.microsoft.com/office/drawing/2014/main" id="{023383BD-987E-7E48-BCE5-6B0A896E55D7}"/>
              </a:ext>
            </a:extLst>
          </p:cNvPr>
          <p:cNvSpPr txBox="1"/>
          <p:nvPr/>
        </p:nvSpPr>
        <p:spPr>
          <a:xfrm>
            <a:off x="7278871" y="4146666"/>
            <a:ext cx="127470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MPI</a:t>
            </a:r>
          </a:p>
          <a:p>
            <a:pPr algn="ctr">
              <a:lnSpc>
                <a:spcPct val="90000"/>
              </a:lnSpc>
            </a:pPr>
            <a:r>
              <a:rPr lang="en-US" dirty="0">
                <a:solidFill>
                  <a:schemeClr val="bg1"/>
                </a:solidFill>
              </a:rPr>
              <a:t>Bandwidth</a:t>
            </a:r>
          </a:p>
        </p:txBody>
      </p:sp>
    </p:spTree>
    <p:extLst>
      <p:ext uri="{BB962C8B-B14F-4D97-AF65-F5344CB8AC3E}">
        <p14:creationId xmlns:p14="http://schemas.microsoft.com/office/powerpoint/2010/main" val="395866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C4F9-C1E1-FD42-A7F7-CC0DCCD60D8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38C62DF-EBF7-C747-BE96-66BCDCFE65D0}"/>
              </a:ext>
            </a:extLst>
          </p:cNvPr>
          <p:cNvSpPr>
            <a:spLocks noGrp="1"/>
          </p:cNvSpPr>
          <p:nvPr>
            <p:ph idx="1"/>
          </p:nvPr>
        </p:nvSpPr>
        <p:spPr/>
        <p:txBody>
          <a:bodyPr/>
          <a:lstStyle/>
          <a:p>
            <a:pPr marL="342900" indent="-342900">
              <a:buFont typeface="Arial" panose="020B0604020202020204" pitchFamily="34" charset="0"/>
              <a:buChar char="•"/>
            </a:pPr>
            <a:r>
              <a:rPr lang="en-US" dirty="0"/>
              <a:t>HPC Container Maker simplifies creating a container specification file</a:t>
            </a:r>
          </a:p>
          <a:p>
            <a:pPr marL="914400" lvl="1" indent="-342900">
              <a:buFont typeface="Arial" panose="020B0604020202020204" pitchFamily="34" charset="0"/>
              <a:buChar char="•"/>
            </a:pPr>
            <a:r>
              <a:rPr lang="en-US" dirty="0"/>
              <a:t>Best practices used by default</a:t>
            </a:r>
          </a:p>
          <a:p>
            <a:pPr marL="914400" lvl="1" indent="-342900">
              <a:buFont typeface="Arial" panose="020B0604020202020204" pitchFamily="34" charset="0"/>
              <a:buChar char="•"/>
            </a:pPr>
            <a:r>
              <a:rPr lang="en-US" dirty="0"/>
              <a:t>Building blocks included for many popular HPC components</a:t>
            </a:r>
          </a:p>
          <a:p>
            <a:pPr marL="914400" lvl="1" indent="-342900">
              <a:buFont typeface="Arial" panose="020B0604020202020204" pitchFamily="34" charset="0"/>
              <a:buChar char="•"/>
            </a:pPr>
            <a:r>
              <a:rPr lang="en-US" dirty="0"/>
              <a:t>Flexibility and power of Python</a:t>
            </a:r>
          </a:p>
          <a:p>
            <a:pPr marL="914400" lvl="1" indent="-342900">
              <a:buFont typeface="Arial" panose="020B0604020202020204" pitchFamily="34" charset="0"/>
              <a:buChar char="•"/>
            </a:pPr>
            <a:r>
              <a:rPr lang="en-US" dirty="0"/>
              <a:t>Supports Docker (and other frameworks that use </a:t>
            </a:r>
            <a:r>
              <a:rPr lang="en-US" dirty="0" err="1"/>
              <a:t>Dockerfiles</a:t>
            </a:r>
            <a:r>
              <a:rPr lang="en-US" dirty="0"/>
              <a:t>) and Singularity</a:t>
            </a:r>
          </a:p>
          <a:p>
            <a:pPr marL="342900" indent="-342900">
              <a:buFont typeface="Arial" panose="020B0604020202020204" pitchFamily="34" charset="0"/>
              <a:buChar char="•"/>
            </a:pPr>
            <a:r>
              <a:rPr lang="en-US" dirty="0"/>
              <a:t>Open source: </a:t>
            </a:r>
            <a:r>
              <a:rPr lang="en-US" dirty="0">
                <a:hlinkClick r:id="rId3"/>
              </a:rPr>
              <a:t>https://github.com/NVIDIA/hpc-container-maker</a:t>
            </a:r>
            <a:endParaRPr lang="en-US" dirty="0"/>
          </a:p>
          <a:p>
            <a:pPr marL="342900" indent="-342900">
              <a:buFont typeface="Arial" panose="020B0604020202020204" pitchFamily="34" charset="0"/>
              <a:buChar char="•"/>
            </a:pPr>
            <a:r>
              <a:rPr lang="en-US" dirty="0">
                <a:latin typeface="Consolas" panose="020B0609020204030204" pitchFamily="49" charset="0"/>
                <a:cs typeface="Consolas" panose="020B0609020204030204" pitchFamily="49" charset="0"/>
              </a:rPr>
              <a:t>pip install </a:t>
            </a:r>
            <a:r>
              <a:rPr lang="en-US" dirty="0" err="1">
                <a:latin typeface="Consolas" panose="020B0609020204030204" pitchFamily="49" charset="0"/>
                <a:cs typeface="Consolas" panose="020B0609020204030204" pitchFamily="49" charset="0"/>
              </a:rPr>
              <a:t>hpccm</a:t>
            </a:r>
            <a:endParaRPr lang="en-US" dirty="0">
              <a:latin typeface="Consolas" panose="020B0609020204030204" pitchFamily="49" charset="0"/>
              <a:cs typeface="Consolas" panose="020B0609020204030204" pitchFamily="49" charset="0"/>
            </a:endParaRPr>
          </a:p>
          <a:p>
            <a:pPr marL="914400" lvl="1"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417A690B-438B-784A-92EF-A958774589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1021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AA7A9-B44C-2D48-A9F0-B67D28F02592}"/>
              </a:ext>
            </a:extLst>
          </p:cNvPr>
          <p:cNvSpPr/>
          <p:nvPr/>
        </p:nvSpPr>
        <p:spPr>
          <a:xfrm>
            <a:off x="904240" y="3343116"/>
            <a:ext cx="5486400" cy="830997"/>
          </a:xfrm>
          <a:prstGeom prst="rect">
            <a:avLst/>
          </a:prstGeom>
        </p:spPr>
        <p:txBody>
          <a:bodyPr>
            <a:spAutoFit/>
          </a:bodyPr>
          <a:lstStyle/>
          <a:p>
            <a:r>
              <a:rPr lang="en-US" sz="4600" dirty="0">
                <a:latin typeface="+mn-lt"/>
              </a:rPr>
              <a:t>THANK YOU!</a:t>
            </a:r>
          </a:p>
        </p:txBody>
      </p:sp>
    </p:spTree>
    <p:extLst>
      <p:ext uri="{BB962C8B-B14F-4D97-AF65-F5344CB8AC3E}">
        <p14:creationId xmlns:p14="http://schemas.microsoft.com/office/powerpoint/2010/main" val="412009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6C086-EB56-C24B-94D7-986779FFBFD4}"/>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31279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AD93-9119-4C47-A791-BDF614CCA4C1}"/>
              </a:ext>
            </a:extLst>
          </p:cNvPr>
          <p:cNvSpPr>
            <a:spLocks noGrp="1"/>
          </p:cNvSpPr>
          <p:nvPr>
            <p:ph type="title"/>
          </p:nvPr>
        </p:nvSpPr>
        <p:spPr/>
        <p:txBody>
          <a:bodyPr/>
          <a:lstStyle/>
          <a:p>
            <a:r>
              <a:rPr lang="en-US" dirty="0"/>
              <a:t>User arguments</a:t>
            </a:r>
          </a:p>
        </p:txBody>
      </p:sp>
      <p:sp>
        <p:nvSpPr>
          <p:cNvPr id="3" name="Content Placeholder 2">
            <a:extLst>
              <a:ext uri="{FF2B5EF4-FFF2-40B4-BE49-F238E27FC236}">
                <a16:creationId xmlns:a16="http://schemas.microsoft.com/office/drawing/2014/main" id="{B77EB7EE-E93E-E847-B3B4-6ABF5B941243}"/>
              </a:ext>
            </a:extLst>
          </p:cNvPr>
          <p:cNvSpPr>
            <a:spLocks noGrp="1"/>
          </p:cNvSpPr>
          <p:nvPr>
            <p:ph idx="1"/>
          </p:nvPr>
        </p:nvSpPr>
        <p:spPr/>
        <p:txBody>
          <a:bodyPr/>
          <a:lstStyle/>
          <a:p>
            <a:r>
              <a:rPr lang="en-US" sz="1600" dirty="0">
                <a:latin typeface="Consolas" panose="020B0609020204030204" pitchFamily="49" charset="0"/>
                <a:cs typeface="Consolas" panose="020B0609020204030204" pitchFamily="49" charset="0"/>
              </a:rPr>
              <a:t>$ cat recipes/examples/</a:t>
            </a:r>
            <a:r>
              <a:rPr lang="en-US" sz="1600" dirty="0" err="1">
                <a:latin typeface="Consolas" panose="020B0609020204030204" pitchFamily="49" charset="0"/>
                <a:cs typeface="Consolas" panose="020B0609020204030204" pitchFamily="49" charset="0"/>
              </a:rPr>
              <a:t>userargs.py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Set the image tag based on the specified version (default to 9.1)</a:t>
            </a:r>
            <a:br>
              <a:rPr lang="en-US" sz="1600" dirty="0">
                <a:latin typeface="Consolas" panose="020B0609020204030204" pitchFamily="49" charset="0"/>
                <a:cs typeface="Consolas" panose="020B0609020204030204" pitchFamily="49" charset="0"/>
              </a:rPr>
            </a:br>
            <a:r>
              <a:rPr lang="en-US" sz="1600" dirty="0" err="1">
                <a:latin typeface="Consolas" panose="020B0609020204030204" pitchFamily="49" charset="0"/>
                <a:cs typeface="Consolas" panose="020B0609020204030204" pitchFamily="49" charset="0"/>
              </a:rPr>
              <a:t>cuda_version</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USERARG.get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cuda</a:t>
            </a:r>
            <a:r>
              <a:rPr lang="en-US" sz="1600" dirty="0">
                <a:latin typeface="Consolas" panose="020B0609020204030204" pitchFamily="49" charset="0"/>
                <a:cs typeface="Consolas" panose="020B0609020204030204" pitchFamily="49" charset="0"/>
              </a:rPr>
              <a:t>', '9.1')</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image = '</a:t>
            </a:r>
            <a:r>
              <a:rPr lang="en-US" sz="1600" dirty="0" err="1">
                <a:latin typeface="Consolas" panose="020B0609020204030204" pitchFamily="49" charset="0"/>
                <a:cs typeface="Consolas" panose="020B0609020204030204" pitchFamily="49" charset="0"/>
              </a:rPr>
              <a:t>nvidia</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cuda</a:t>
            </a:r>
            <a:r>
              <a:rPr lang="en-US" sz="1600" dirty="0">
                <a:latin typeface="Consolas" panose="020B0609020204030204" pitchFamily="49" charset="0"/>
                <a:cs typeface="Consolas" panose="020B0609020204030204" pitchFamily="49" charset="0"/>
              </a:rPr>
              <a:t>:{}-devel-ubuntu16.04'.format(</a:t>
            </a:r>
            <a:r>
              <a:rPr lang="en-US" sz="1600" dirty="0" err="1">
                <a:latin typeface="Consolas" panose="020B0609020204030204" pitchFamily="49" charset="0"/>
                <a:cs typeface="Consolas" panose="020B0609020204030204" pitchFamily="49" charset="0"/>
              </a:rPr>
              <a:t>cuda_version</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Stage0.baseimage(image)</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solidFill>
                  <a:srgbClr val="868686"/>
                </a:solidFill>
                <a:latin typeface="Consolas" panose="020B0609020204030204" pitchFamily="49" charset="0"/>
                <a:cs typeface="Consolas" panose="020B0609020204030204" pitchFamily="49" charset="0"/>
              </a:rPr>
              <a:t># Set the </a:t>
            </a:r>
            <a:r>
              <a:rPr lang="en-US" sz="1600" dirty="0" err="1">
                <a:solidFill>
                  <a:srgbClr val="868686"/>
                </a:solidFill>
                <a:latin typeface="Consolas" panose="020B0609020204030204" pitchFamily="49" charset="0"/>
                <a:cs typeface="Consolas" panose="020B0609020204030204" pitchFamily="49" charset="0"/>
              </a:rPr>
              <a:t>OpenMPI</a:t>
            </a:r>
            <a:r>
              <a:rPr lang="en-US" sz="1600" dirty="0">
                <a:solidFill>
                  <a:srgbClr val="868686"/>
                </a:solidFill>
                <a:latin typeface="Consolas" panose="020B0609020204030204" pitchFamily="49" charset="0"/>
                <a:cs typeface="Consolas" panose="020B0609020204030204" pitchFamily="49" charset="0"/>
              </a:rPr>
              <a:t> version based on the specified version (default to 3.0.0)</a:t>
            </a:r>
            <a:br>
              <a:rPr lang="en-US" sz="1600" dirty="0">
                <a:latin typeface="Consolas" panose="020B0609020204030204" pitchFamily="49" charset="0"/>
                <a:cs typeface="Consolas" panose="020B0609020204030204" pitchFamily="49" charset="0"/>
              </a:rPr>
            </a:br>
            <a:r>
              <a:rPr lang="en-US" sz="1600" dirty="0" err="1">
                <a:latin typeface="Consolas" panose="020B0609020204030204" pitchFamily="49" charset="0"/>
                <a:cs typeface="Consolas" panose="020B0609020204030204" pitchFamily="49" charset="0"/>
              </a:rPr>
              <a:t>ompi_version</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USERARG.get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ompi</a:t>
            </a:r>
            <a:r>
              <a:rPr lang="en-US" sz="1600" dirty="0">
                <a:latin typeface="Consolas" panose="020B0609020204030204" pitchFamily="49" charset="0"/>
                <a:cs typeface="Consolas" panose="020B0609020204030204" pitchFamily="49" charset="0"/>
              </a:rPr>
              <a:t>', '3.0.0')</a:t>
            </a:r>
            <a:br>
              <a:rPr lang="en-US" sz="1600" dirty="0">
                <a:latin typeface="Consolas" panose="020B0609020204030204" pitchFamily="49" charset="0"/>
                <a:cs typeface="Consolas" panose="020B0609020204030204" pitchFamily="49" charset="0"/>
              </a:rPr>
            </a:br>
            <a:r>
              <a:rPr lang="en-US" sz="1600" dirty="0" err="1">
                <a:latin typeface="Consolas" panose="020B0609020204030204" pitchFamily="49" charset="0"/>
                <a:cs typeface="Consolas" panose="020B0609020204030204" pitchFamily="49" charset="0"/>
              </a:rPr>
              <a:t>ompi</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openmpi</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infiniband</a:t>
            </a:r>
            <a:r>
              <a:rPr lang="en-US" sz="1600" dirty="0">
                <a:latin typeface="Consolas" panose="020B0609020204030204" pitchFamily="49" charset="0"/>
                <a:cs typeface="Consolas" panose="020B0609020204030204" pitchFamily="49" charset="0"/>
              </a:rPr>
              <a:t>=False, version=</a:t>
            </a:r>
            <a:r>
              <a:rPr lang="en-US" sz="1600" dirty="0" err="1">
                <a:latin typeface="Consolas" panose="020B0609020204030204" pitchFamily="49" charset="0"/>
                <a:cs typeface="Consolas" panose="020B0609020204030204" pitchFamily="49" charset="0"/>
              </a:rPr>
              <a:t>ompi_version</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Stage0 += </a:t>
            </a:r>
            <a:r>
              <a:rPr lang="en-US" sz="1600" dirty="0" err="1">
                <a:latin typeface="Consolas" panose="020B0609020204030204" pitchFamily="49" charset="0"/>
                <a:cs typeface="Consolas" panose="020B0609020204030204" pitchFamily="49" charset="0"/>
              </a:rPr>
              <a:t>ompi</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hpccm</a:t>
            </a:r>
            <a:r>
              <a:rPr lang="en-US" sz="1600" dirty="0">
                <a:latin typeface="Consolas" panose="020B0609020204030204" pitchFamily="49" charset="0"/>
                <a:cs typeface="Consolas" panose="020B0609020204030204" pitchFamily="49" charset="0"/>
              </a:rPr>
              <a:t> --recipe recipes/examples/</a:t>
            </a:r>
            <a:r>
              <a:rPr lang="en-US" sz="1600" dirty="0" err="1">
                <a:latin typeface="Consolas" panose="020B0609020204030204" pitchFamily="49" charset="0"/>
                <a:cs typeface="Consolas" panose="020B0609020204030204" pitchFamily="49" charset="0"/>
              </a:rPr>
              <a:t>userargs.py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userarg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cuda</a:t>
            </a:r>
            <a:r>
              <a:rPr lang="en-US" sz="1600" dirty="0">
                <a:latin typeface="Consolas" panose="020B0609020204030204" pitchFamily="49" charset="0"/>
                <a:cs typeface="Consolas" panose="020B0609020204030204" pitchFamily="49" charset="0"/>
              </a:rPr>
              <a:t>=9.0 </a:t>
            </a:r>
            <a:r>
              <a:rPr lang="en-US" sz="1600" dirty="0" err="1">
                <a:latin typeface="Consolas" panose="020B0609020204030204" pitchFamily="49" charset="0"/>
                <a:cs typeface="Consolas" panose="020B0609020204030204" pitchFamily="49" charset="0"/>
              </a:rPr>
              <a:t>ompi</a:t>
            </a:r>
            <a:r>
              <a:rPr lang="en-US" sz="1600" dirty="0">
                <a:latin typeface="Consolas" panose="020B0609020204030204" pitchFamily="49" charset="0"/>
                <a:cs typeface="Consolas" panose="020B0609020204030204" pitchFamily="49" charset="0"/>
              </a:rPr>
              <a:t>=2.1.2</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hpccm</a:t>
            </a:r>
            <a:r>
              <a:rPr lang="en-US" sz="1600" dirty="0">
                <a:latin typeface="Consolas" panose="020B0609020204030204" pitchFamily="49" charset="0"/>
                <a:cs typeface="Consolas" panose="020B0609020204030204" pitchFamily="49" charset="0"/>
              </a:rPr>
              <a:t> --recipe recipes/examples/</a:t>
            </a:r>
            <a:r>
              <a:rPr lang="en-US" sz="1600" dirty="0" err="1">
                <a:latin typeface="Consolas" panose="020B0609020204030204" pitchFamily="49" charset="0"/>
                <a:cs typeface="Consolas" panose="020B0609020204030204" pitchFamily="49" charset="0"/>
              </a:rPr>
              <a:t>userargs.py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userarg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cuda</a:t>
            </a:r>
            <a:r>
              <a:rPr lang="en-US" sz="1600" dirty="0">
                <a:latin typeface="Consolas" panose="020B0609020204030204" pitchFamily="49" charset="0"/>
                <a:cs typeface="Consolas" panose="020B0609020204030204" pitchFamily="49" charset="0"/>
              </a:rPr>
              <a:t>=9.2</a:t>
            </a:r>
          </a:p>
          <a:p>
            <a:endParaRPr lang="en-US" sz="2400" dirty="0"/>
          </a:p>
        </p:txBody>
      </p:sp>
      <p:sp>
        <p:nvSpPr>
          <p:cNvPr id="4" name="Text Placeholder 3">
            <a:extLst>
              <a:ext uri="{FF2B5EF4-FFF2-40B4-BE49-F238E27FC236}">
                <a16:creationId xmlns:a16="http://schemas.microsoft.com/office/drawing/2014/main" id="{96E54084-0FB8-3A47-8A42-A94F0FC2F5FB}"/>
              </a:ext>
            </a:extLst>
          </p:cNvPr>
          <p:cNvSpPr>
            <a:spLocks noGrp="1"/>
          </p:cNvSpPr>
          <p:nvPr>
            <p:ph type="body" sz="quarter" idx="10"/>
          </p:nvPr>
        </p:nvSpPr>
        <p:spPr/>
        <p:txBody>
          <a:bodyPr/>
          <a:lstStyle/>
          <a:p>
            <a:r>
              <a:rPr lang="en-US" dirty="0"/>
              <a:t>Easy way to enable configurable recipes</a:t>
            </a:r>
          </a:p>
        </p:txBody>
      </p:sp>
    </p:spTree>
    <p:extLst>
      <p:ext uri="{BB962C8B-B14F-4D97-AF65-F5344CB8AC3E}">
        <p14:creationId xmlns:p14="http://schemas.microsoft.com/office/powerpoint/2010/main" val="428296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181D-94E1-8B44-A421-9016A3A27F2C}"/>
              </a:ext>
            </a:extLst>
          </p:cNvPr>
          <p:cNvSpPr>
            <a:spLocks noGrp="1"/>
          </p:cNvSpPr>
          <p:nvPr>
            <p:ph type="title"/>
          </p:nvPr>
        </p:nvSpPr>
        <p:spPr/>
        <p:txBody>
          <a:bodyPr/>
          <a:lstStyle/>
          <a:p>
            <a:r>
              <a:rPr lang="en-US" dirty="0"/>
              <a:t>Multistage recipes</a:t>
            </a:r>
          </a:p>
        </p:txBody>
      </p:sp>
      <p:sp>
        <p:nvSpPr>
          <p:cNvPr id="3" name="Content Placeholder 2">
            <a:extLst>
              <a:ext uri="{FF2B5EF4-FFF2-40B4-BE49-F238E27FC236}">
                <a16:creationId xmlns:a16="http://schemas.microsoft.com/office/drawing/2014/main" id="{A18650BD-EFCF-D446-A3CC-4C473C02ED74}"/>
              </a:ext>
            </a:extLst>
          </p:cNvPr>
          <p:cNvSpPr>
            <a:spLocks noGrp="1"/>
          </p:cNvSpPr>
          <p:nvPr>
            <p:ph idx="1"/>
          </p:nvPr>
        </p:nvSpPr>
        <p:spPr/>
        <p:txBody>
          <a:bodyPr/>
          <a:lstStyle/>
          <a:p>
            <a:r>
              <a:rPr lang="en-US" sz="1200" dirty="0">
                <a:latin typeface="Consolas" panose="020B0609020204030204" pitchFamily="49" charset="0"/>
                <a:cs typeface="Consolas" panose="020B0609020204030204" pitchFamily="49" charset="0"/>
              </a:rPr>
              <a:t>$ cat recipes/examples/</a:t>
            </a:r>
            <a:r>
              <a:rPr lang="en-US" sz="1200" dirty="0" err="1">
                <a:latin typeface="Consolas" panose="020B0609020204030204" pitchFamily="49" charset="0"/>
                <a:cs typeface="Consolas" panose="020B0609020204030204" pitchFamily="49" charset="0"/>
              </a:rPr>
              <a:t>multistage.py</a:t>
            </a: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a:t>
            </a:r>
            <a:r>
              <a:rPr lang="en-US" sz="1200" dirty="0" err="1">
                <a:solidFill>
                  <a:srgbClr val="868686"/>
                </a:solidFill>
                <a:latin typeface="Consolas" panose="020B0609020204030204" pitchFamily="49" charset="0"/>
                <a:cs typeface="Consolas" panose="020B0609020204030204" pitchFamily="49" charset="0"/>
              </a:rPr>
              <a:t>Devel</a:t>
            </a:r>
            <a:r>
              <a:rPr lang="en-US" sz="1200" dirty="0">
                <a:solidFill>
                  <a:srgbClr val="868686"/>
                </a:solidFill>
                <a:latin typeface="Consolas" panose="020B0609020204030204" pitchFamily="49" charset="0"/>
                <a:cs typeface="Consolas" panose="020B0609020204030204" pitchFamily="49" charset="0"/>
              </a:rPr>
              <a:t> stage base image</a:t>
            </a:r>
            <a:br>
              <a:rPr lang="en-US" sz="1200" dirty="0">
                <a:latin typeface="Consolas" panose="020B0609020204030204" pitchFamily="49" charset="0"/>
                <a:cs typeface="Consolas" panose="020B0609020204030204" pitchFamily="49" charset="0"/>
              </a:rPr>
            </a:br>
            <a:r>
              <a:rPr lang="en-US" sz="1200" dirty="0">
                <a:solidFill>
                  <a:srgbClr val="FF0000"/>
                </a:solidFill>
                <a:latin typeface="Consolas" panose="020B0609020204030204" pitchFamily="49" charset="0"/>
                <a:cs typeface="Consolas" panose="020B0609020204030204" pitchFamily="49" charset="0"/>
              </a:rPr>
              <a:t>Stage0</a:t>
            </a:r>
            <a:r>
              <a:rPr lang="en-US" sz="1200" dirty="0">
                <a:latin typeface="Consolas" panose="020B0609020204030204" pitchFamily="49" charset="0"/>
                <a:cs typeface="Consolas" panose="020B0609020204030204" pitchFamily="49" charset="0"/>
              </a:rPr>
              <a:t>.name = '</a:t>
            </a:r>
            <a:r>
              <a:rPr lang="en-US" sz="1200" dirty="0" err="1">
                <a:latin typeface="Consolas" panose="020B0609020204030204" pitchFamily="49" charset="0"/>
                <a:cs typeface="Consolas" panose="020B0609020204030204" pitchFamily="49" charset="0"/>
              </a:rPr>
              <a:t>devel</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solidFill>
                  <a:srgbClr val="FF0000"/>
                </a:solidFill>
                <a:latin typeface="Consolas" panose="020B0609020204030204" pitchFamily="49" charset="0"/>
                <a:cs typeface="Consolas" panose="020B0609020204030204" pitchFamily="49" charset="0"/>
              </a:rPr>
              <a:t>Stage0</a:t>
            </a:r>
            <a:r>
              <a:rPr lang="en-US" sz="1200" dirty="0">
                <a:latin typeface="Consolas" panose="020B0609020204030204" pitchFamily="49" charset="0"/>
                <a:cs typeface="Consolas" panose="020B0609020204030204" pitchFamily="49" charset="0"/>
              </a:rPr>
              <a:t>.baseimage('</a:t>
            </a:r>
            <a:r>
              <a:rPr lang="en-US" sz="1200" dirty="0" err="1">
                <a:latin typeface="Consolas" panose="020B0609020204030204" pitchFamily="49" charset="0"/>
                <a:cs typeface="Consolas" panose="020B0609020204030204" pitchFamily="49" charset="0"/>
              </a:rPr>
              <a:t>nvidia</a:t>
            </a:r>
            <a:r>
              <a:rPr lang="en-US" sz="1200" dirty="0">
                <a:latin typeface="Consolas" panose="020B0609020204030204" pitchFamily="49" charset="0"/>
                <a:cs typeface="Consolas" panose="020B0609020204030204" pitchFamily="49" charset="0"/>
              </a:rPr>
              <a:t>/</a:t>
            </a:r>
            <a:r>
              <a:rPr lang="en-US" sz="1200" dirty="0">
                <a:solidFill>
                  <a:schemeClr val="tx2"/>
                </a:solidFill>
                <a:latin typeface="Consolas" panose="020B0609020204030204" pitchFamily="49" charset="0"/>
                <a:cs typeface="Consolas" panose="020B0609020204030204" pitchFamily="49" charset="0"/>
              </a:rPr>
              <a:t>cuda:9.0-devel-ubuntu16.04</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Install compilers (upstream)</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g = gnu()</a:t>
            </a:r>
            <a:br>
              <a:rPr lang="en-US" sz="1200" dirty="0">
                <a:latin typeface="Consolas" panose="020B0609020204030204" pitchFamily="49" charset="0"/>
                <a:cs typeface="Consolas" panose="020B0609020204030204" pitchFamily="49" charset="0"/>
              </a:rPr>
            </a:br>
            <a:r>
              <a:rPr lang="en-US" sz="1200" dirty="0">
                <a:solidFill>
                  <a:srgbClr val="FF0000"/>
                </a:solidFill>
                <a:latin typeface="Consolas" panose="020B0609020204030204" pitchFamily="49" charset="0"/>
                <a:cs typeface="Consolas" panose="020B0609020204030204" pitchFamily="49" charset="0"/>
              </a:rPr>
              <a:t>Stage0</a:t>
            </a:r>
            <a:r>
              <a:rPr lang="en-US" sz="1200" dirty="0">
                <a:latin typeface="Consolas" panose="020B0609020204030204" pitchFamily="49" charset="0"/>
                <a:cs typeface="Consolas" panose="020B0609020204030204" pitchFamily="49" charset="0"/>
              </a:rPr>
              <a:t> += g</a:t>
            </a: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Build FFTW using all default options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f = </a:t>
            </a:r>
            <a:r>
              <a:rPr lang="en-US" sz="1200" dirty="0" err="1">
                <a:latin typeface="Consolas" panose="020B0609020204030204" pitchFamily="49" charset="0"/>
                <a:cs typeface="Consolas" panose="020B0609020204030204" pitchFamily="49" charset="0"/>
              </a:rPr>
              <a:t>fftw</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solidFill>
                  <a:srgbClr val="FF0000"/>
                </a:solidFill>
                <a:latin typeface="Consolas" panose="020B0609020204030204" pitchFamily="49" charset="0"/>
                <a:cs typeface="Consolas" panose="020B0609020204030204" pitchFamily="49" charset="0"/>
              </a:rPr>
              <a:t>Stage0</a:t>
            </a:r>
            <a:r>
              <a:rPr lang="en-US" sz="1200" dirty="0">
                <a:latin typeface="Consolas" panose="020B0609020204030204" pitchFamily="49" charset="0"/>
                <a:cs typeface="Consolas" panose="020B0609020204030204" pitchFamily="49" charset="0"/>
              </a:rPr>
              <a:t> += f</a:t>
            </a: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Runtime stage base image</a:t>
            </a:r>
            <a:br>
              <a:rPr lang="en-US" sz="1200" dirty="0">
                <a:latin typeface="Consolas" panose="020B0609020204030204" pitchFamily="49" charset="0"/>
                <a:cs typeface="Consolas" panose="020B0609020204030204" pitchFamily="49" charset="0"/>
              </a:rPr>
            </a:br>
            <a:r>
              <a:rPr lang="en-US" sz="1200" dirty="0">
                <a:solidFill>
                  <a:schemeClr val="accent6"/>
                </a:solidFill>
                <a:latin typeface="Consolas" panose="020B0609020204030204" pitchFamily="49" charset="0"/>
                <a:cs typeface="Consolas" panose="020B0609020204030204" pitchFamily="49" charset="0"/>
              </a:rPr>
              <a:t>Stage1</a:t>
            </a:r>
            <a:r>
              <a:rPr lang="en-US" sz="1200" dirty="0">
                <a:latin typeface="Consolas" panose="020B0609020204030204" pitchFamily="49" charset="0"/>
                <a:cs typeface="Consolas" panose="020B0609020204030204" pitchFamily="49" charset="0"/>
              </a:rPr>
              <a:t>.baseimage('</a:t>
            </a:r>
            <a:r>
              <a:rPr lang="en-US" sz="1200" dirty="0" err="1">
                <a:latin typeface="Consolas" panose="020B0609020204030204" pitchFamily="49" charset="0"/>
                <a:cs typeface="Consolas" panose="020B0609020204030204" pitchFamily="49" charset="0"/>
              </a:rPr>
              <a:t>nvidia</a:t>
            </a:r>
            <a:r>
              <a:rPr lang="en-US" sz="1200" dirty="0">
                <a:latin typeface="Consolas" panose="020B0609020204030204" pitchFamily="49" charset="0"/>
                <a:cs typeface="Consolas" panose="020B0609020204030204" pitchFamily="49" charset="0"/>
              </a:rPr>
              <a:t>/</a:t>
            </a:r>
            <a:r>
              <a:rPr lang="en-US" sz="1200" dirty="0">
                <a:solidFill>
                  <a:schemeClr val="tx2"/>
                </a:solidFill>
                <a:latin typeface="Consolas" panose="020B0609020204030204" pitchFamily="49" charset="0"/>
                <a:cs typeface="Consolas" panose="020B0609020204030204" pitchFamily="49" charset="0"/>
              </a:rPr>
              <a:t>cuda:9.0-runtime-ubuntu16.04</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Compiler runtime (upstream)</a:t>
            </a:r>
            <a:br>
              <a:rPr lang="en-US" sz="1200" dirty="0">
                <a:latin typeface="Consolas" panose="020B0609020204030204" pitchFamily="49" charset="0"/>
                <a:cs typeface="Consolas" panose="020B0609020204030204" pitchFamily="49" charset="0"/>
              </a:rPr>
            </a:br>
            <a:r>
              <a:rPr lang="en-US" sz="1200" dirty="0">
                <a:solidFill>
                  <a:schemeClr val="accent6"/>
                </a:solidFill>
                <a:latin typeface="Consolas" panose="020B0609020204030204" pitchFamily="49" charset="0"/>
                <a:cs typeface="Consolas" panose="020B0609020204030204" pitchFamily="49" charset="0"/>
              </a:rPr>
              <a:t>Stage1</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g.runtime</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Copy the FFTW build from the </a:t>
            </a:r>
            <a:r>
              <a:rPr lang="en-US" sz="1200" dirty="0" err="1">
                <a:solidFill>
                  <a:srgbClr val="868686"/>
                </a:solidFill>
                <a:latin typeface="Consolas" panose="020B0609020204030204" pitchFamily="49" charset="0"/>
                <a:cs typeface="Consolas" panose="020B0609020204030204" pitchFamily="49" charset="0"/>
              </a:rPr>
              <a:t>devel</a:t>
            </a:r>
            <a:r>
              <a:rPr lang="en-US" sz="1200" dirty="0">
                <a:solidFill>
                  <a:srgbClr val="868686"/>
                </a:solidFill>
                <a:latin typeface="Consolas" panose="020B0609020204030204" pitchFamily="49" charset="0"/>
                <a:cs typeface="Consolas" panose="020B0609020204030204" pitchFamily="49" charset="0"/>
              </a:rPr>
              <a:t> stage and setup the runtime environment.</a:t>
            </a:r>
            <a:br>
              <a:rPr lang="en-US" sz="1200" dirty="0">
                <a:solidFill>
                  <a:srgbClr val="868686"/>
                </a:solidFill>
                <a:latin typeface="Consolas" panose="020B0609020204030204" pitchFamily="49" charset="0"/>
                <a:cs typeface="Consolas" panose="020B0609020204030204" pitchFamily="49" charset="0"/>
              </a:rPr>
            </a:br>
            <a:r>
              <a:rPr lang="en-US" sz="1200" dirty="0">
                <a:solidFill>
                  <a:srgbClr val="868686"/>
                </a:solidFill>
                <a:latin typeface="Consolas" panose="020B0609020204030204" pitchFamily="49" charset="0"/>
                <a:cs typeface="Consolas" panose="020B0609020204030204" pitchFamily="49" charset="0"/>
              </a:rPr>
              <a:t># The _from option is not necessary, but increases clarity.</a:t>
            </a:r>
            <a:br>
              <a:rPr lang="en-US" sz="1200" dirty="0">
                <a:latin typeface="Consolas" panose="020B0609020204030204" pitchFamily="49" charset="0"/>
                <a:cs typeface="Consolas" panose="020B0609020204030204" pitchFamily="49" charset="0"/>
              </a:rPr>
            </a:br>
            <a:r>
              <a:rPr lang="en-US" sz="1200" dirty="0">
                <a:solidFill>
                  <a:schemeClr val="accent6"/>
                </a:solidFill>
                <a:latin typeface="Consolas" panose="020B0609020204030204" pitchFamily="49" charset="0"/>
                <a:cs typeface="Consolas" panose="020B0609020204030204" pitchFamily="49" charset="0"/>
              </a:rPr>
              <a:t>Stage1</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f.runtime</a:t>
            </a:r>
            <a:r>
              <a:rPr lang="en-US" sz="1200" dirty="0">
                <a:latin typeface="Consolas" panose="020B0609020204030204" pitchFamily="49" charset="0"/>
                <a:cs typeface="Consolas" panose="020B0609020204030204" pitchFamily="49" charset="0"/>
              </a:rPr>
              <a:t>(_from=Stage0.name)</a:t>
            </a:r>
          </a:p>
        </p:txBody>
      </p:sp>
      <p:sp>
        <p:nvSpPr>
          <p:cNvPr id="4" name="Text Placeholder 3">
            <a:extLst>
              <a:ext uri="{FF2B5EF4-FFF2-40B4-BE49-F238E27FC236}">
                <a16:creationId xmlns:a16="http://schemas.microsoft.com/office/drawing/2014/main" id="{997E97AB-7944-EE4D-BF15-3B3F798A7562}"/>
              </a:ext>
            </a:extLst>
          </p:cNvPr>
          <p:cNvSpPr>
            <a:spLocks noGrp="1"/>
          </p:cNvSpPr>
          <p:nvPr>
            <p:ph type="body" sz="quarter" idx="10"/>
          </p:nvPr>
        </p:nvSpPr>
        <p:spPr/>
        <p:txBody>
          <a:bodyPr/>
          <a:lstStyle/>
          <a:p>
            <a:r>
              <a:rPr lang="en-US" dirty="0"/>
              <a:t>Only supported by Docker</a:t>
            </a:r>
          </a:p>
        </p:txBody>
      </p:sp>
    </p:spTree>
    <p:extLst>
      <p:ext uri="{BB962C8B-B14F-4D97-AF65-F5344CB8AC3E}">
        <p14:creationId xmlns:p14="http://schemas.microsoft.com/office/powerpoint/2010/main" val="176842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7CE3-B18E-6542-925B-DD5017A2BAED}"/>
              </a:ext>
            </a:extLst>
          </p:cNvPr>
          <p:cNvSpPr>
            <a:spLocks noGrp="1"/>
          </p:cNvSpPr>
          <p:nvPr>
            <p:ph type="title"/>
          </p:nvPr>
        </p:nvSpPr>
        <p:spPr/>
        <p:txBody>
          <a:bodyPr/>
          <a:lstStyle/>
          <a:p>
            <a:r>
              <a:rPr lang="en-US" dirty="0"/>
              <a:t>Containers vs Virtual Machines</a:t>
            </a:r>
          </a:p>
        </p:txBody>
      </p:sp>
      <p:sp>
        <p:nvSpPr>
          <p:cNvPr id="3" name="Content Placeholder 2">
            <a:extLst>
              <a:ext uri="{FF2B5EF4-FFF2-40B4-BE49-F238E27FC236}">
                <a16:creationId xmlns:a16="http://schemas.microsoft.com/office/drawing/2014/main" id="{45298B3A-2F42-644D-8C92-6D20D62023DC}"/>
              </a:ext>
            </a:extLst>
          </p:cNvPr>
          <p:cNvSpPr>
            <a:spLocks noGrp="1"/>
          </p:cNvSpPr>
          <p:nvPr>
            <p:ph idx="1"/>
          </p:nvPr>
        </p:nvSpPr>
        <p:spPr/>
        <p:txBody>
          <a:bodyPr/>
          <a:lstStyle/>
          <a:p>
            <a:endParaRPr lang="en-US"/>
          </a:p>
        </p:txBody>
      </p:sp>
      <p:sp>
        <p:nvSpPr>
          <p:cNvPr id="9" name="Text Placeholder 8">
            <a:extLst>
              <a:ext uri="{FF2B5EF4-FFF2-40B4-BE49-F238E27FC236}">
                <a16:creationId xmlns:a16="http://schemas.microsoft.com/office/drawing/2014/main" id="{0AEB0D5E-467B-4B44-BED5-CF1CB6C4C9BB}"/>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94D1A89-E9A1-8E46-9168-654C279FF98E}"/>
              </a:ext>
            </a:extLst>
          </p:cNvPr>
          <p:cNvSpPr/>
          <p:nvPr/>
        </p:nvSpPr>
        <p:spPr>
          <a:xfrm>
            <a:off x="1115367" y="5235190"/>
            <a:ext cx="3426488" cy="462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6" name="Rectangle 5">
            <a:extLst>
              <a:ext uri="{FF2B5EF4-FFF2-40B4-BE49-F238E27FC236}">
                <a16:creationId xmlns:a16="http://schemas.microsoft.com/office/drawing/2014/main" id="{DEFB5460-95DF-734E-BEC0-0E4DFF332B48}"/>
              </a:ext>
            </a:extLst>
          </p:cNvPr>
          <p:cNvSpPr/>
          <p:nvPr/>
        </p:nvSpPr>
        <p:spPr>
          <a:xfrm>
            <a:off x="1115367" y="4652387"/>
            <a:ext cx="3426488" cy="4627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7" name="Rectangle 6">
            <a:extLst>
              <a:ext uri="{FF2B5EF4-FFF2-40B4-BE49-F238E27FC236}">
                <a16:creationId xmlns:a16="http://schemas.microsoft.com/office/drawing/2014/main" id="{F167111C-8034-EC4E-9EB2-6E18A9ABA5AB}"/>
              </a:ext>
            </a:extLst>
          </p:cNvPr>
          <p:cNvSpPr/>
          <p:nvPr/>
        </p:nvSpPr>
        <p:spPr>
          <a:xfrm>
            <a:off x="1115367" y="4069023"/>
            <a:ext cx="3426488"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8" name="Rectangle 7">
            <a:extLst>
              <a:ext uri="{FF2B5EF4-FFF2-40B4-BE49-F238E27FC236}">
                <a16:creationId xmlns:a16="http://schemas.microsoft.com/office/drawing/2014/main" id="{155578C3-D4B1-9747-9729-AB4113BC31CA}"/>
              </a:ext>
            </a:extLst>
          </p:cNvPr>
          <p:cNvSpPr/>
          <p:nvPr/>
        </p:nvSpPr>
        <p:spPr>
          <a:xfrm>
            <a:off x="1115367" y="3485659"/>
            <a:ext cx="1426866"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0" name="Rectangle 9">
            <a:extLst>
              <a:ext uri="{FF2B5EF4-FFF2-40B4-BE49-F238E27FC236}">
                <a16:creationId xmlns:a16="http://schemas.microsoft.com/office/drawing/2014/main" id="{07E51DAF-6117-E644-B509-E3C8F6A3663A}"/>
              </a:ext>
            </a:extLst>
          </p:cNvPr>
          <p:cNvSpPr/>
          <p:nvPr/>
        </p:nvSpPr>
        <p:spPr>
          <a:xfrm>
            <a:off x="2654439" y="3485659"/>
            <a:ext cx="1422300"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1" name="TextBox 10">
            <a:extLst>
              <a:ext uri="{FF2B5EF4-FFF2-40B4-BE49-F238E27FC236}">
                <a16:creationId xmlns:a16="http://schemas.microsoft.com/office/drawing/2014/main" id="{F6723FA7-7947-164A-B85F-8132ACC43C5D}"/>
              </a:ext>
            </a:extLst>
          </p:cNvPr>
          <p:cNvSpPr txBox="1"/>
          <p:nvPr/>
        </p:nvSpPr>
        <p:spPr>
          <a:xfrm>
            <a:off x="4188945" y="3612384"/>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bg1"/>
                </a:solidFill>
              </a:rPr>
              <a:t>…</a:t>
            </a:r>
          </a:p>
        </p:txBody>
      </p:sp>
      <p:sp>
        <p:nvSpPr>
          <p:cNvPr id="12" name="Rectangle 11">
            <a:extLst>
              <a:ext uri="{FF2B5EF4-FFF2-40B4-BE49-F238E27FC236}">
                <a16:creationId xmlns:a16="http://schemas.microsoft.com/office/drawing/2014/main" id="{2E9C180C-E51F-AE4C-87AD-109C6F2D350E}"/>
              </a:ext>
            </a:extLst>
          </p:cNvPr>
          <p:cNvSpPr/>
          <p:nvPr/>
        </p:nvSpPr>
        <p:spPr>
          <a:xfrm>
            <a:off x="1115367" y="2902295"/>
            <a:ext cx="1426866"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a:t>
            </a:r>
          </a:p>
        </p:txBody>
      </p:sp>
      <p:sp>
        <p:nvSpPr>
          <p:cNvPr id="13" name="Rectangle 12">
            <a:extLst>
              <a:ext uri="{FF2B5EF4-FFF2-40B4-BE49-F238E27FC236}">
                <a16:creationId xmlns:a16="http://schemas.microsoft.com/office/drawing/2014/main" id="{2E5C2A96-22BA-E14E-8329-1747E00EE41D}"/>
              </a:ext>
            </a:extLst>
          </p:cNvPr>
          <p:cNvSpPr/>
          <p:nvPr/>
        </p:nvSpPr>
        <p:spPr>
          <a:xfrm>
            <a:off x="2654439" y="2902295"/>
            <a:ext cx="1422300"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a:t>
            </a:r>
          </a:p>
        </p:txBody>
      </p:sp>
      <p:sp>
        <p:nvSpPr>
          <p:cNvPr id="14" name="Rectangle 13">
            <a:extLst>
              <a:ext uri="{FF2B5EF4-FFF2-40B4-BE49-F238E27FC236}">
                <a16:creationId xmlns:a16="http://schemas.microsoft.com/office/drawing/2014/main" id="{1EFDC1E5-ED3E-0C40-A610-B02A66E5C9C9}"/>
              </a:ext>
            </a:extLst>
          </p:cNvPr>
          <p:cNvSpPr/>
          <p:nvPr/>
        </p:nvSpPr>
        <p:spPr>
          <a:xfrm>
            <a:off x="1115367" y="2318931"/>
            <a:ext cx="1426866"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5" name="Rectangle 14">
            <a:extLst>
              <a:ext uri="{FF2B5EF4-FFF2-40B4-BE49-F238E27FC236}">
                <a16:creationId xmlns:a16="http://schemas.microsoft.com/office/drawing/2014/main" id="{DE282FEC-139F-6A4C-8AB8-3915B6B0EFEF}"/>
              </a:ext>
            </a:extLst>
          </p:cNvPr>
          <p:cNvSpPr/>
          <p:nvPr/>
        </p:nvSpPr>
        <p:spPr>
          <a:xfrm>
            <a:off x="2654439" y="2307228"/>
            <a:ext cx="1422300"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6" name="Rectangle 15">
            <a:extLst>
              <a:ext uri="{FF2B5EF4-FFF2-40B4-BE49-F238E27FC236}">
                <a16:creationId xmlns:a16="http://schemas.microsoft.com/office/drawing/2014/main" id="{05391587-7AF9-4A48-83EA-84E99B00C369}"/>
              </a:ext>
            </a:extLst>
          </p:cNvPr>
          <p:cNvSpPr/>
          <p:nvPr/>
        </p:nvSpPr>
        <p:spPr>
          <a:xfrm>
            <a:off x="5662045" y="5235190"/>
            <a:ext cx="4384872" cy="462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7" name="Rectangle 16">
            <a:extLst>
              <a:ext uri="{FF2B5EF4-FFF2-40B4-BE49-F238E27FC236}">
                <a16:creationId xmlns:a16="http://schemas.microsoft.com/office/drawing/2014/main" id="{157A0891-BB70-BA40-B8B7-A9F32C23515E}"/>
              </a:ext>
            </a:extLst>
          </p:cNvPr>
          <p:cNvSpPr/>
          <p:nvPr/>
        </p:nvSpPr>
        <p:spPr>
          <a:xfrm>
            <a:off x="5662045" y="4652387"/>
            <a:ext cx="4384872" cy="4627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21" name="TextBox 20">
            <a:extLst>
              <a:ext uri="{FF2B5EF4-FFF2-40B4-BE49-F238E27FC236}">
                <a16:creationId xmlns:a16="http://schemas.microsoft.com/office/drawing/2014/main" id="{545B2E87-0DC0-2A45-AF60-046E82EBC48B}"/>
              </a:ext>
            </a:extLst>
          </p:cNvPr>
          <p:cNvSpPr txBox="1"/>
          <p:nvPr/>
        </p:nvSpPr>
        <p:spPr>
          <a:xfrm>
            <a:off x="8733949" y="419994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bg1"/>
                </a:solidFill>
              </a:rPr>
              <a:t>…</a:t>
            </a:r>
          </a:p>
        </p:txBody>
      </p:sp>
      <p:sp>
        <p:nvSpPr>
          <p:cNvPr id="22" name="Rectangle 21">
            <a:extLst>
              <a:ext uri="{FF2B5EF4-FFF2-40B4-BE49-F238E27FC236}">
                <a16:creationId xmlns:a16="http://schemas.microsoft.com/office/drawing/2014/main" id="{849CCFBB-999C-1643-8939-9DDAC147F778}"/>
              </a:ext>
            </a:extLst>
          </p:cNvPr>
          <p:cNvSpPr/>
          <p:nvPr/>
        </p:nvSpPr>
        <p:spPr>
          <a:xfrm>
            <a:off x="5662045" y="4050472"/>
            <a:ext cx="1426866"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a:t>
            </a:r>
          </a:p>
        </p:txBody>
      </p:sp>
      <p:sp>
        <p:nvSpPr>
          <p:cNvPr id="23" name="Rectangle 22">
            <a:extLst>
              <a:ext uri="{FF2B5EF4-FFF2-40B4-BE49-F238E27FC236}">
                <a16:creationId xmlns:a16="http://schemas.microsoft.com/office/drawing/2014/main" id="{4E0A1170-05D7-D541-8135-DBD93339DDB7}"/>
              </a:ext>
            </a:extLst>
          </p:cNvPr>
          <p:cNvSpPr/>
          <p:nvPr/>
        </p:nvSpPr>
        <p:spPr>
          <a:xfrm>
            <a:off x="7201117" y="4050472"/>
            <a:ext cx="1422300"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a:t>
            </a:r>
          </a:p>
        </p:txBody>
      </p:sp>
      <p:sp>
        <p:nvSpPr>
          <p:cNvPr id="24" name="Rectangle 23">
            <a:extLst>
              <a:ext uri="{FF2B5EF4-FFF2-40B4-BE49-F238E27FC236}">
                <a16:creationId xmlns:a16="http://schemas.microsoft.com/office/drawing/2014/main" id="{047C0E73-66B6-1F45-AD74-8FAE74B24596}"/>
              </a:ext>
            </a:extLst>
          </p:cNvPr>
          <p:cNvSpPr/>
          <p:nvPr/>
        </p:nvSpPr>
        <p:spPr>
          <a:xfrm>
            <a:off x="5662045" y="3454408"/>
            <a:ext cx="1426866"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25" name="Rectangle 24">
            <a:extLst>
              <a:ext uri="{FF2B5EF4-FFF2-40B4-BE49-F238E27FC236}">
                <a16:creationId xmlns:a16="http://schemas.microsoft.com/office/drawing/2014/main" id="{4F94CCB8-9AE1-5047-8CDB-DFCE685FBB40}"/>
              </a:ext>
            </a:extLst>
          </p:cNvPr>
          <p:cNvSpPr/>
          <p:nvPr/>
        </p:nvSpPr>
        <p:spPr>
          <a:xfrm>
            <a:off x="7201117" y="3442705"/>
            <a:ext cx="1422300" cy="463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26" name="Rectangle 25">
            <a:extLst>
              <a:ext uri="{FF2B5EF4-FFF2-40B4-BE49-F238E27FC236}">
                <a16:creationId xmlns:a16="http://schemas.microsoft.com/office/drawing/2014/main" id="{3D077104-F5FF-DC49-8DA9-18671E228DA7}"/>
              </a:ext>
            </a:extLst>
          </p:cNvPr>
          <p:cNvSpPr/>
          <p:nvPr/>
        </p:nvSpPr>
        <p:spPr>
          <a:xfrm>
            <a:off x="1016000" y="2230903"/>
            <a:ext cx="1587639" cy="1768769"/>
          </a:xfrm>
          <a:prstGeom prst="rect">
            <a:avLst/>
          </a:prstGeom>
          <a:noFill/>
          <a:ln w="317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7CBDBC1-4B77-1946-9449-E59C3610C6DA}"/>
              </a:ext>
            </a:extLst>
          </p:cNvPr>
          <p:cNvSpPr/>
          <p:nvPr/>
        </p:nvSpPr>
        <p:spPr>
          <a:xfrm>
            <a:off x="5581658" y="3406412"/>
            <a:ext cx="1587639" cy="1135169"/>
          </a:xfrm>
          <a:prstGeom prst="rect">
            <a:avLst/>
          </a:prstGeom>
          <a:noFill/>
          <a:ln w="317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15749AE-4812-6844-A0E0-1253C3DE846E}"/>
              </a:ext>
            </a:extLst>
          </p:cNvPr>
          <p:cNvSpPr txBox="1"/>
          <p:nvPr/>
        </p:nvSpPr>
        <p:spPr>
          <a:xfrm>
            <a:off x="363325" y="3009775"/>
            <a:ext cx="4844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VM</a:t>
            </a:r>
          </a:p>
        </p:txBody>
      </p:sp>
      <p:sp>
        <p:nvSpPr>
          <p:cNvPr id="29" name="TextBox 28">
            <a:extLst>
              <a:ext uri="{FF2B5EF4-FFF2-40B4-BE49-F238E27FC236}">
                <a16:creationId xmlns:a16="http://schemas.microsoft.com/office/drawing/2014/main" id="{D07F1B79-3825-414D-AB5A-EFE3845974C4}"/>
              </a:ext>
            </a:extLst>
          </p:cNvPr>
          <p:cNvSpPr txBox="1"/>
          <p:nvPr/>
        </p:nvSpPr>
        <p:spPr>
          <a:xfrm>
            <a:off x="5778197" y="3066182"/>
            <a:ext cx="11945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Container</a:t>
            </a:r>
          </a:p>
        </p:txBody>
      </p:sp>
      <p:sp>
        <p:nvSpPr>
          <p:cNvPr id="30" name="Rectangle 29">
            <a:extLst>
              <a:ext uri="{FF2B5EF4-FFF2-40B4-BE49-F238E27FC236}">
                <a16:creationId xmlns:a16="http://schemas.microsoft.com/office/drawing/2014/main" id="{FE9546CF-82F3-EC49-B655-5AF8A976988F}"/>
              </a:ext>
            </a:extLst>
          </p:cNvPr>
          <p:cNvSpPr/>
          <p:nvPr/>
        </p:nvSpPr>
        <p:spPr>
          <a:xfrm>
            <a:off x="9199065" y="3406412"/>
            <a:ext cx="847852" cy="1135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Container runtime</a:t>
            </a:r>
          </a:p>
        </p:txBody>
      </p:sp>
    </p:spTree>
    <p:extLst>
      <p:ext uri="{BB962C8B-B14F-4D97-AF65-F5344CB8AC3E}">
        <p14:creationId xmlns:p14="http://schemas.microsoft.com/office/powerpoint/2010/main" val="124477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215A-90AA-4AF0-A66D-732970545F2D}"/>
              </a:ext>
            </a:extLst>
          </p:cNvPr>
          <p:cNvSpPr>
            <a:spLocks noGrp="1"/>
          </p:cNvSpPr>
          <p:nvPr>
            <p:ph type="title"/>
          </p:nvPr>
        </p:nvSpPr>
        <p:spPr/>
        <p:txBody>
          <a:bodyPr/>
          <a:lstStyle/>
          <a:p>
            <a:r>
              <a:rPr lang="en-US" dirty="0"/>
              <a:t>NVIDIA GPU CLOUD (NGC)</a:t>
            </a:r>
          </a:p>
        </p:txBody>
      </p:sp>
      <p:sp>
        <p:nvSpPr>
          <p:cNvPr id="3" name="Content Placeholder 2">
            <a:extLst>
              <a:ext uri="{FF2B5EF4-FFF2-40B4-BE49-F238E27FC236}">
                <a16:creationId xmlns:a16="http://schemas.microsoft.com/office/drawing/2014/main" id="{558C089B-48D7-4214-9ED9-812E4E59421E}"/>
              </a:ext>
            </a:extLst>
          </p:cNvPr>
          <p:cNvSpPr>
            <a:spLocks noGrp="1"/>
          </p:cNvSpPr>
          <p:nvPr>
            <p:ph idx="1"/>
          </p:nvPr>
        </p:nvSpPr>
        <p:spPr>
          <a:xfrm>
            <a:off x="516750" y="2103035"/>
            <a:ext cx="6586414" cy="3718925"/>
          </a:xfrm>
        </p:spPr>
        <p:txBody>
          <a:bodyPr/>
          <a:lstStyle/>
          <a:p>
            <a:r>
              <a:rPr lang="en-US" sz="2200" b="1" dirty="0">
                <a:solidFill>
                  <a:srgbClr val="76B900"/>
                </a:solidFill>
              </a:rPr>
              <a:t>Discover 35+ GPU-Accelerated Containers</a:t>
            </a:r>
            <a:br>
              <a:rPr lang="en-US" sz="2200" b="1" dirty="0"/>
            </a:br>
            <a:r>
              <a:rPr lang="en-US" sz="2200" dirty="0"/>
              <a:t>Deep learning, HPC applications, NVIDIA HPC visualization tools, and partner applications</a:t>
            </a:r>
          </a:p>
          <a:p>
            <a:r>
              <a:rPr lang="en-US" sz="2200" b="1" dirty="0">
                <a:solidFill>
                  <a:srgbClr val="76B900"/>
                </a:solidFill>
              </a:rPr>
              <a:t>Innovate in Minutes, Not Weeks</a:t>
            </a:r>
            <a:br>
              <a:rPr lang="en-US" sz="2200" dirty="0"/>
            </a:br>
            <a:r>
              <a:rPr lang="en-US" sz="2200" dirty="0"/>
              <a:t>Get up and running quickly and reduce complexity</a:t>
            </a:r>
          </a:p>
          <a:p>
            <a:r>
              <a:rPr lang="en-US" sz="2200" b="1" dirty="0">
                <a:solidFill>
                  <a:srgbClr val="76B900"/>
                </a:solidFill>
              </a:rPr>
              <a:t>Access from Anywhere</a:t>
            </a:r>
            <a:br>
              <a:rPr lang="en-US" sz="2200" dirty="0"/>
            </a:br>
            <a:r>
              <a:rPr lang="en-US" sz="2200" dirty="0"/>
              <a:t>Containers run on supported cloud providers, NVIDIA DGX Systems, and PCs with NVIDIA Volta or Pascal™ architecture GPUs</a:t>
            </a:r>
          </a:p>
        </p:txBody>
      </p:sp>
      <p:sp>
        <p:nvSpPr>
          <p:cNvPr id="6" name="Text Placeholder 5"/>
          <p:cNvSpPr>
            <a:spLocks noGrp="1"/>
          </p:cNvSpPr>
          <p:nvPr>
            <p:ph type="body" sz="quarter" idx="10"/>
          </p:nvPr>
        </p:nvSpPr>
        <p:spPr/>
        <p:txBody>
          <a:bodyPr/>
          <a:lstStyle/>
          <a:p>
            <a:r>
              <a:rPr lang="en-US" dirty="0"/>
              <a:t>Simple Access to Ready–to-Run, GPU-Accelerated Software</a:t>
            </a:r>
          </a:p>
        </p:txBody>
      </p:sp>
      <p:sp>
        <p:nvSpPr>
          <p:cNvPr id="4" name="Rectangle 3">
            <a:extLst>
              <a:ext uri="{FF2B5EF4-FFF2-40B4-BE49-F238E27FC236}">
                <a16:creationId xmlns:a16="http://schemas.microsoft.com/office/drawing/2014/main" id="{03D1CB92-A5BA-422B-91F8-BEDE0860915B}"/>
              </a:ext>
            </a:extLst>
          </p:cNvPr>
          <p:cNvSpPr/>
          <p:nvPr/>
        </p:nvSpPr>
        <p:spPr>
          <a:xfrm>
            <a:off x="7892098" y="4329280"/>
            <a:ext cx="840422" cy="989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AD3AFD2-D0BC-D34F-A0FF-D50A9E73AE10}"/>
              </a:ext>
            </a:extLst>
          </p:cNvPr>
          <p:cNvPicPr>
            <a:picLocks noChangeAspect="1"/>
          </p:cNvPicPr>
          <p:nvPr/>
        </p:nvPicPr>
        <p:blipFill rotWithShape="1">
          <a:blip r:embed="rId3"/>
          <a:srcRect l="20491" r="18860"/>
          <a:stretch/>
        </p:blipFill>
        <p:spPr>
          <a:xfrm>
            <a:off x="7103164" y="2103035"/>
            <a:ext cx="3869636" cy="3416863"/>
          </a:xfrm>
          <a:prstGeom prst="rect">
            <a:avLst/>
          </a:prstGeom>
        </p:spPr>
      </p:pic>
    </p:spTree>
    <p:extLst>
      <p:ext uri="{BB962C8B-B14F-4D97-AF65-F5344CB8AC3E}">
        <p14:creationId xmlns:p14="http://schemas.microsoft.com/office/powerpoint/2010/main" val="19418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8A690C7-E90C-4A46-BBA3-B32EF16EE69D}"/>
              </a:ext>
            </a:extLst>
          </p:cNvPr>
          <p:cNvSpPr/>
          <p:nvPr/>
        </p:nvSpPr>
        <p:spPr>
          <a:xfrm>
            <a:off x="5380763" y="1950651"/>
            <a:ext cx="907801" cy="84602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381F66A-7FBC-4A9F-B531-EBFB02C794AA}"/>
              </a:ext>
            </a:extLst>
          </p:cNvPr>
          <p:cNvSpPr/>
          <p:nvPr/>
        </p:nvSpPr>
        <p:spPr>
          <a:xfrm>
            <a:off x="5380763" y="2890595"/>
            <a:ext cx="907801" cy="84602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177E478-04F4-4E6E-8FA9-9AEC8F40227E}"/>
              </a:ext>
            </a:extLst>
          </p:cNvPr>
          <p:cNvSpPr>
            <a:spLocks noGrp="1"/>
          </p:cNvSpPr>
          <p:nvPr>
            <p:ph type="title"/>
          </p:nvPr>
        </p:nvSpPr>
        <p:spPr/>
        <p:txBody>
          <a:bodyPr/>
          <a:lstStyle/>
          <a:p>
            <a:r>
              <a:rPr lang="en-US" sz="2900" dirty="0"/>
              <a:t>BARE METAL: COMPLEX, High Maintenance, UNPRODUCTIVE</a:t>
            </a:r>
          </a:p>
        </p:txBody>
      </p:sp>
      <p:sp>
        <p:nvSpPr>
          <p:cNvPr id="4" name="Content Placeholder 3">
            <a:extLst>
              <a:ext uri="{FF2B5EF4-FFF2-40B4-BE49-F238E27FC236}">
                <a16:creationId xmlns:a16="http://schemas.microsoft.com/office/drawing/2014/main" id="{4140E5CF-AD36-2240-8DED-B25990BAB57A}"/>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60B1AEC2-BE41-453F-A3EF-1FD53E061222}"/>
              </a:ext>
            </a:extLst>
          </p:cNvPr>
          <p:cNvSpPr>
            <a:spLocks noGrp="1"/>
          </p:cNvSpPr>
          <p:nvPr>
            <p:ph type="body" sz="quarter" idx="10"/>
          </p:nvPr>
        </p:nvSpPr>
        <p:spPr/>
        <p:txBody>
          <a:bodyPr/>
          <a:lstStyle/>
          <a:p>
            <a:r>
              <a:rPr lang="en-US" dirty="0"/>
              <a:t>HPC needs simplified application deployments</a:t>
            </a:r>
          </a:p>
        </p:txBody>
      </p:sp>
      <p:sp>
        <p:nvSpPr>
          <p:cNvPr id="64" name="Rectangle 63">
            <a:extLst>
              <a:ext uri="{FF2B5EF4-FFF2-40B4-BE49-F238E27FC236}">
                <a16:creationId xmlns:a16="http://schemas.microsoft.com/office/drawing/2014/main" id="{EAB61D23-7CD9-4EB8-9314-2B78C7B6352E}"/>
              </a:ext>
            </a:extLst>
          </p:cNvPr>
          <p:cNvSpPr/>
          <p:nvPr/>
        </p:nvSpPr>
        <p:spPr>
          <a:xfrm>
            <a:off x="6339839" y="1954362"/>
            <a:ext cx="4273038" cy="8560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Installations may take days</a:t>
            </a:r>
          </a:p>
          <a:p>
            <a:r>
              <a:rPr lang="en-US" sz="1400" dirty="0">
                <a:solidFill>
                  <a:srgbClr val="FF0000"/>
                </a:solidFill>
              </a:rPr>
              <a:t>	</a:t>
            </a:r>
            <a:r>
              <a:rPr lang="en-US" sz="1400" dirty="0">
                <a:solidFill>
                  <a:schemeClr val="bg1"/>
                </a:solidFill>
              </a:rPr>
              <a:t>- Build complicated env module networks</a:t>
            </a:r>
          </a:p>
          <a:p>
            <a:r>
              <a:rPr lang="en-US" sz="1400" dirty="0">
                <a:solidFill>
                  <a:schemeClr val="bg1"/>
                </a:solidFill>
              </a:rPr>
              <a:t>	- Install issues difficult to diagnose</a:t>
            </a:r>
          </a:p>
        </p:txBody>
      </p:sp>
      <p:sp>
        <p:nvSpPr>
          <p:cNvPr id="65" name="Rectangle 64">
            <a:extLst>
              <a:ext uri="{FF2B5EF4-FFF2-40B4-BE49-F238E27FC236}">
                <a16:creationId xmlns:a16="http://schemas.microsoft.com/office/drawing/2014/main" id="{17603E91-CA7E-4407-AD5B-D3CF286574E7}"/>
              </a:ext>
            </a:extLst>
          </p:cNvPr>
          <p:cNvSpPr/>
          <p:nvPr/>
        </p:nvSpPr>
        <p:spPr>
          <a:xfrm>
            <a:off x="6339839" y="2890595"/>
            <a:ext cx="4273037" cy="8560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Maintain 100s-1,000s of env modules in perpetuity</a:t>
            </a:r>
          </a:p>
        </p:txBody>
      </p:sp>
      <p:sp>
        <p:nvSpPr>
          <p:cNvPr id="67" name="Rectangle 66">
            <a:extLst>
              <a:ext uri="{FF2B5EF4-FFF2-40B4-BE49-F238E27FC236}">
                <a16:creationId xmlns:a16="http://schemas.microsoft.com/office/drawing/2014/main" id="{C9F36C2A-C3EA-4F66-A56B-50718A3EE936}"/>
              </a:ext>
            </a:extLst>
          </p:cNvPr>
          <p:cNvSpPr/>
          <p:nvPr/>
        </p:nvSpPr>
        <p:spPr>
          <a:xfrm>
            <a:off x="6339837" y="3825349"/>
            <a:ext cx="4273039" cy="8560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Library hoarding necessary – Lots of interdependencies</a:t>
            </a:r>
          </a:p>
        </p:txBody>
      </p:sp>
      <p:sp>
        <p:nvSpPr>
          <p:cNvPr id="68" name="Rectangle 67">
            <a:extLst>
              <a:ext uri="{FF2B5EF4-FFF2-40B4-BE49-F238E27FC236}">
                <a16:creationId xmlns:a16="http://schemas.microsoft.com/office/drawing/2014/main" id="{F0AF9186-7F19-4C5E-A716-D28C64956F83}"/>
              </a:ext>
            </a:extLst>
          </p:cNvPr>
          <p:cNvSpPr/>
          <p:nvPr/>
        </p:nvSpPr>
        <p:spPr>
          <a:xfrm>
            <a:off x="6339837" y="4761582"/>
            <a:ext cx="4273039" cy="8560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Upgrades might break existing apps – not proactively updated</a:t>
            </a:r>
          </a:p>
        </p:txBody>
      </p:sp>
      <p:pic>
        <p:nvPicPr>
          <p:cNvPr id="1028" name="Picture 4" descr="https://cdn2.iconfinder.com/data/icons/business-2/512/Icon_14-512.png">
            <a:extLst>
              <a:ext uri="{FF2B5EF4-FFF2-40B4-BE49-F238E27FC236}">
                <a16:creationId xmlns:a16="http://schemas.microsoft.com/office/drawing/2014/main" id="{8AA03F8F-9E87-4241-8E81-1F2A59A9ED0B}"/>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634609" y="2200117"/>
            <a:ext cx="446092" cy="446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ng.icons8.com/metro/1600/maintenance.png">
            <a:extLst>
              <a:ext uri="{FF2B5EF4-FFF2-40B4-BE49-F238E27FC236}">
                <a16:creationId xmlns:a16="http://schemas.microsoft.com/office/drawing/2014/main" id="{344569AD-F529-45FF-932E-9B1D72A8D9D3}"/>
              </a:ext>
            </a:extLst>
          </p:cNvPr>
          <p:cNvPicPr>
            <a:picLocks noChangeAspect="1" noChangeArrowheads="1"/>
          </p:cNvPicPr>
          <p:nvPr/>
        </p:nvPicPr>
        <p:blipFill>
          <a:blip r:embed="rId4">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5627270" y="3102076"/>
            <a:ext cx="395417" cy="3954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ibrary icon">
            <a:extLst>
              <a:ext uri="{FF2B5EF4-FFF2-40B4-BE49-F238E27FC236}">
                <a16:creationId xmlns:a16="http://schemas.microsoft.com/office/drawing/2014/main" id="{1C7F8D09-4EBB-4E1C-8236-B8251839DB5E}"/>
              </a:ext>
            </a:extLst>
          </p:cNvPr>
          <p:cNvPicPr>
            <a:picLocks noChangeAspect="1" noChangeArrowheads="1"/>
          </p:cNvPicPr>
          <p:nvPr/>
        </p:nvPicPr>
        <p:blipFill>
          <a:blip r:embed="rId5">
            <a:duotone>
              <a:prstClr val="black"/>
              <a:schemeClr val="bg1">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69917" y="4045422"/>
            <a:ext cx="392792" cy="3927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roken link">
            <a:extLst>
              <a:ext uri="{FF2B5EF4-FFF2-40B4-BE49-F238E27FC236}">
                <a16:creationId xmlns:a16="http://schemas.microsoft.com/office/drawing/2014/main" id="{3E458F2B-536B-40FF-8B38-CA81B7CDFFB2}"/>
              </a:ext>
            </a:extLst>
          </p:cNvPr>
          <p:cNvPicPr>
            <a:picLocks noChangeAspect="1" noChangeArrowheads="1"/>
          </p:cNvPicPr>
          <p:nvPr/>
        </p:nvPicPr>
        <p:blipFill>
          <a:blip r:embed="rId7">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5598785" y="4937922"/>
            <a:ext cx="471753" cy="471753"/>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0D4C6EA5-05C5-4A83-983F-0AE9FBD7E155}"/>
              </a:ext>
            </a:extLst>
          </p:cNvPr>
          <p:cNvSpPr txBox="1"/>
          <p:nvPr/>
        </p:nvSpPr>
        <p:spPr>
          <a:xfrm>
            <a:off x="34047" y="5574511"/>
            <a:ext cx="3813242" cy="553998"/>
          </a:xfrm>
          <a:prstGeom prst="rect">
            <a:avLst/>
          </a:prstGeom>
          <a:solidFill>
            <a:schemeClr val="bg2">
              <a:lumMod val="20000"/>
              <a:lumOff val="80000"/>
            </a:schemeClr>
          </a:solidFill>
        </p:spPr>
        <p:txBody>
          <a:bodyPr wrap="square" rtlCol="0" anchor="ctr">
            <a:spAutoFit/>
          </a:bodyPr>
          <a:lstStyle/>
          <a:p>
            <a:pPr marL="339725" indent="-339725" algn="ctr"/>
            <a:r>
              <a:rPr lang="en-US" sz="1050" dirty="0">
                <a:solidFill>
                  <a:schemeClr val="tx2">
                    <a:lumMod val="50000"/>
                  </a:schemeClr>
                </a:solidFill>
                <a:latin typeface="Trebuchet MS" panose="020B0603020202020204" pitchFamily="34" charset="0"/>
              </a:rPr>
              <a:t>“</a:t>
            </a:r>
            <a:r>
              <a:rPr lang="en-US" sz="1050" dirty="0">
                <a:solidFill>
                  <a:schemeClr val="tx2"/>
                </a:solidFill>
                <a:latin typeface="Trebuchet MS" panose="020B0603020202020204" pitchFamily="34" charset="0"/>
              </a:rPr>
              <a:t>We support about 350 software packages… Many without well-documented dependencies or in-house expertise</a:t>
            </a:r>
            <a:r>
              <a:rPr lang="en-US" sz="1050" dirty="0">
                <a:solidFill>
                  <a:schemeClr val="tx2">
                    <a:lumMod val="50000"/>
                  </a:schemeClr>
                </a:solidFill>
                <a:latin typeface="Trebuchet MS" panose="020B0603020202020204" pitchFamily="34" charset="0"/>
              </a:rPr>
              <a:t>”</a:t>
            </a:r>
          </a:p>
          <a:p>
            <a:pPr marL="339725" indent="-339725" algn="r"/>
            <a:r>
              <a:rPr lang="en-US" sz="900" dirty="0">
                <a:solidFill>
                  <a:schemeClr val="tx2">
                    <a:lumMod val="50000"/>
                  </a:schemeClr>
                </a:solidFill>
                <a:latin typeface="Trebuchet MS" panose="020B0603020202020204" pitchFamily="34" charset="0"/>
              </a:rPr>
              <a:t>Ben Lynch, Minnesota Supercomputing Institute</a:t>
            </a:r>
          </a:p>
        </p:txBody>
      </p:sp>
      <p:sp>
        <p:nvSpPr>
          <p:cNvPr id="44" name="Rectangle 43">
            <a:extLst>
              <a:ext uri="{FF2B5EF4-FFF2-40B4-BE49-F238E27FC236}">
                <a16:creationId xmlns:a16="http://schemas.microsoft.com/office/drawing/2014/main" id="{A276E9DD-BA05-4171-BCB3-5CB205C448F0}"/>
              </a:ext>
            </a:extLst>
          </p:cNvPr>
          <p:cNvSpPr/>
          <p:nvPr/>
        </p:nvSpPr>
        <p:spPr>
          <a:xfrm>
            <a:off x="5380763" y="3825349"/>
            <a:ext cx="907801" cy="856034"/>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46AFFDB2-1237-4CDF-868C-C55EFD6D4AC6}"/>
              </a:ext>
            </a:extLst>
          </p:cNvPr>
          <p:cNvSpPr/>
          <p:nvPr/>
        </p:nvSpPr>
        <p:spPr>
          <a:xfrm>
            <a:off x="5380762" y="4770109"/>
            <a:ext cx="907801" cy="843661"/>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65DED90A-976F-4EEE-83BB-16F1C591AE89}"/>
              </a:ext>
            </a:extLst>
          </p:cNvPr>
          <p:cNvPicPr>
            <a:picLocks noChangeAspect="1"/>
          </p:cNvPicPr>
          <p:nvPr/>
        </p:nvPicPr>
        <p:blipFill>
          <a:blip r:embed="rId8"/>
          <a:stretch>
            <a:fillRect/>
          </a:stretch>
        </p:blipFill>
        <p:spPr>
          <a:xfrm>
            <a:off x="90376" y="2812314"/>
            <a:ext cx="5208938" cy="2145814"/>
          </a:xfrm>
          <a:prstGeom prst="rect">
            <a:avLst/>
          </a:prstGeom>
        </p:spPr>
      </p:pic>
    </p:spTree>
    <p:extLst>
      <p:ext uri="{BB962C8B-B14F-4D97-AF65-F5344CB8AC3E}">
        <p14:creationId xmlns:p14="http://schemas.microsoft.com/office/powerpoint/2010/main" val="419219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E478-04F4-4E6E-8FA9-9AEC8F40227E}"/>
              </a:ext>
            </a:extLst>
          </p:cNvPr>
          <p:cNvSpPr>
            <a:spLocks noGrp="1"/>
          </p:cNvSpPr>
          <p:nvPr>
            <p:ph type="title"/>
          </p:nvPr>
        </p:nvSpPr>
        <p:spPr/>
        <p:txBody>
          <a:bodyPr/>
          <a:lstStyle/>
          <a:p>
            <a:r>
              <a:rPr lang="en-US" sz="2900" dirty="0"/>
              <a:t>CONTAINERS SIMPLIFY APPLICATION DEPLOYMENTS</a:t>
            </a:r>
          </a:p>
        </p:txBody>
      </p:sp>
      <p:sp>
        <p:nvSpPr>
          <p:cNvPr id="4" name="Content Placeholder 3">
            <a:extLst>
              <a:ext uri="{FF2B5EF4-FFF2-40B4-BE49-F238E27FC236}">
                <a16:creationId xmlns:a16="http://schemas.microsoft.com/office/drawing/2014/main" id="{22568682-0ABA-1345-9692-EA7D83818191}"/>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5551AA36-573D-1547-80E9-D3431FA94789}"/>
              </a:ext>
            </a:extLst>
          </p:cNvPr>
          <p:cNvSpPr>
            <a:spLocks noGrp="1"/>
          </p:cNvSpPr>
          <p:nvPr>
            <p:ph type="body" sz="quarter" idx="10"/>
          </p:nvPr>
        </p:nvSpPr>
        <p:spPr/>
        <p:txBody>
          <a:bodyPr/>
          <a:lstStyle/>
          <a:p>
            <a:r>
              <a:rPr lang="en-US" dirty="0"/>
              <a:t>Making it easier for users, admins and developers</a:t>
            </a:r>
          </a:p>
        </p:txBody>
      </p:sp>
      <p:sp>
        <p:nvSpPr>
          <p:cNvPr id="64" name="Rectangle 63">
            <a:extLst>
              <a:ext uri="{FF2B5EF4-FFF2-40B4-BE49-F238E27FC236}">
                <a16:creationId xmlns:a16="http://schemas.microsoft.com/office/drawing/2014/main" id="{EAB61D23-7CD9-4EB8-9314-2B78C7B6352E}"/>
              </a:ext>
            </a:extLst>
          </p:cNvPr>
          <p:cNvSpPr/>
          <p:nvPr/>
        </p:nvSpPr>
        <p:spPr>
          <a:xfrm>
            <a:off x="6346613" y="1954362"/>
            <a:ext cx="4266264" cy="8560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1600" kern="0" dirty="0"/>
              <a:t>Portable &amp; reproducible environments</a:t>
            </a:r>
          </a:p>
        </p:txBody>
      </p:sp>
      <p:sp>
        <p:nvSpPr>
          <p:cNvPr id="65" name="Rectangle 64">
            <a:extLst>
              <a:ext uri="{FF2B5EF4-FFF2-40B4-BE49-F238E27FC236}">
                <a16:creationId xmlns:a16="http://schemas.microsoft.com/office/drawing/2014/main" id="{17603E91-CA7E-4407-AD5B-D3CF286574E7}"/>
              </a:ext>
            </a:extLst>
          </p:cNvPr>
          <p:cNvSpPr/>
          <p:nvPr/>
        </p:nvSpPr>
        <p:spPr>
          <a:xfrm>
            <a:off x="6346613" y="2889116"/>
            <a:ext cx="4266264" cy="8560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1600" kern="0"/>
              <a:t>Performance similar to bare metal</a:t>
            </a:r>
            <a:endParaRPr lang="en-US" sz="1600" kern="0" dirty="0"/>
          </a:p>
        </p:txBody>
      </p:sp>
      <p:sp>
        <p:nvSpPr>
          <p:cNvPr id="67" name="Rectangle 66">
            <a:extLst>
              <a:ext uri="{FF2B5EF4-FFF2-40B4-BE49-F238E27FC236}">
                <a16:creationId xmlns:a16="http://schemas.microsoft.com/office/drawing/2014/main" id="{C9F36C2A-C3EA-4F66-A56B-50718A3EE936}"/>
              </a:ext>
            </a:extLst>
          </p:cNvPr>
          <p:cNvSpPr/>
          <p:nvPr/>
        </p:nvSpPr>
        <p:spPr>
          <a:xfrm>
            <a:off x="6346613" y="3823870"/>
            <a:ext cx="4266264" cy="8560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Deploy applications in minutes</a:t>
            </a:r>
          </a:p>
        </p:txBody>
      </p:sp>
      <p:sp>
        <p:nvSpPr>
          <p:cNvPr id="68" name="Rectangle 67">
            <a:extLst>
              <a:ext uri="{FF2B5EF4-FFF2-40B4-BE49-F238E27FC236}">
                <a16:creationId xmlns:a16="http://schemas.microsoft.com/office/drawing/2014/main" id="{F0AF9186-7F19-4C5E-A716-D28C64956F83}"/>
              </a:ext>
            </a:extLst>
          </p:cNvPr>
          <p:cNvSpPr/>
          <p:nvPr/>
        </p:nvSpPr>
        <p:spPr>
          <a:xfrm>
            <a:off x="6346613" y="4761582"/>
            <a:ext cx="4266263" cy="8560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Higher productivity for sys admins &amp; users</a:t>
            </a:r>
          </a:p>
        </p:txBody>
      </p:sp>
      <p:grpSp>
        <p:nvGrpSpPr>
          <p:cNvPr id="3" name="Group 2">
            <a:extLst>
              <a:ext uri="{FF2B5EF4-FFF2-40B4-BE49-F238E27FC236}">
                <a16:creationId xmlns:a16="http://schemas.microsoft.com/office/drawing/2014/main" id="{9DC73905-CD92-411F-8B04-14E35A00636B}"/>
              </a:ext>
            </a:extLst>
          </p:cNvPr>
          <p:cNvGrpSpPr/>
          <p:nvPr/>
        </p:nvGrpSpPr>
        <p:grpSpPr>
          <a:xfrm>
            <a:off x="5537097" y="2082593"/>
            <a:ext cx="619328" cy="619328"/>
            <a:chOff x="5537097" y="2082593"/>
            <a:chExt cx="619328" cy="619328"/>
          </a:xfrm>
        </p:grpSpPr>
        <p:pic>
          <p:nvPicPr>
            <p:cNvPr id="2052" name="Picture 4" descr="Image result for dependency icon">
              <a:extLst>
                <a:ext uri="{FF2B5EF4-FFF2-40B4-BE49-F238E27FC236}">
                  <a16:creationId xmlns:a16="http://schemas.microsoft.com/office/drawing/2014/main" id="{3CF2D28A-2558-4E65-B9CB-592032DCA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97" y="2082593"/>
              <a:ext cx="619328" cy="619328"/>
            </a:xfrm>
            <a:prstGeom prst="rect">
              <a:avLst/>
            </a:prstGeom>
            <a:noFill/>
            <a:extLst>
              <a:ext uri="{909E8E84-426E-40DD-AFC4-6F175D3DCCD1}">
                <a14:hiddenFill xmlns:a14="http://schemas.microsoft.com/office/drawing/2010/main">
                  <a:solidFill>
                    <a:srgbClr val="FFFFFF"/>
                  </a:solidFill>
                </a14:hiddenFill>
              </a:ext>
            </a:extLst>
          </p:spPr>
        </p:pic>
        <p:sp>
          <p:nvSpPr>
            <p:cNvPr id="6" name="&quot;Not Allowed&quot; Symbol 5">
              <a:extLst>
                <a:ext uri="{FF2B5EF4-FFF2-40B4-BE49-F238E27FC236}">
                  <a16:creationId xmlns:a16="http://schemas.microsoft.com/office/drawing/2014/main" id="{FF961EC5-8162-4087-B28A-6BA211FB8676}"/>
                </a:ext>
              </a:extLst>
            </p:cNvPr>
            <p:cNvSpPr/>
            <p:nvPr/>
          </p:nvSpPr>
          <p:spPr>
            <a:xfrm>
              <a:off x="5584115" y="2132424"/>
              <a:ext cx="525292" cy="519665"/>
            </a:xfrm>
            <a:prstGeom prst="noSmoking">
              <a:avLst>
                <a:gd name="adj" fmla="val 11298"/>
              </a:avLst>
            </a:prstGeom>
            <a:solidFill>
              <a:schemeClr val="bg1">
                <a:lumMod val="85000"/>
                <a:lumOff val="1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2054" name="Picture 6" descr="Image result for benchmark icon">
            <a:extLst>
              <a:ext uri="{FF2B5EF4-FFF2-40B4-BE49-F238E27FC236}">
                <a16:creationId xmlns:a16="http://schemas.microsoft.com/office/drawing/2014/main" id="{B5F212E4-E369-472B-8FFA-CA91344CE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079" y="2936078"/>
            <a:ext cx="883582" cy="8245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21E0853D-9752-4659-9F95-B71FDA170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097" y="3932309"/>
            <a:ext cx="601811" cy="60181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roductivity icon">
            <a:extLst>
              <a:ext uri="{FF2B5EF4-FFF2-40B4-BE49-F238E27FC236}">
                <a16:creationId xmlns:a16="http://schemas.microsoft.com/office/drawing/2014/main" id="{910039E1-99C4-43E1-959F-4188276D7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9788" y="4945798"/>
            <a:ext cx="519619" cy="51961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EF9FF5E-0D56-4CC6-97CA-D6C2E593863D}"/>
              </a:ext>
            </a:extLst>
          </p:cNvPr>
          <p:cNvSpPr/>
          <p:nvPr/>
        </p:nvSpPr>
        <p:spPr>
          <a:xfrm>
            <a:off x="5380763" y="1953622"/>
            <a:ext cx="907801" cy="85751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142DFA6-BE45-4E5A-BE82-423396645ECB}"/>
              </a:ext>
            </a:extLst>
          </p:cNvPr>
          <p:cNvSpPr/>
          <p:nvPr/>
        </p:nvSpPr>
        <p:spPr>
          <a:xfrm>
            <a:off x="5371079" y="2886247"/>
            <a:ext cx="907801" cy="856034"/>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24C05DF-A52D-4450-AFB8-7F7EA23C17E0}"/>
              </a:ext>
            </a:extLst>
          </p:cNvPr>
          <p:cNvSpPr/>
          <p:nvPr/>
        </p:nvSpPr>
        <p:spPr>
          <a:xfrm>
            <a:off x="5380763" y="3823870"/>
            <a:ext cx="907801" cy="856034"/>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6427DC7-8D0E-4ED0-A7EE-80D200375277}"/>
              </a:ext>
            </a:extLst>
          </p:cNvPr>
          <p:cNvSpPr/>
          <p:nvPr/>
        </p:nvSpPr>
        <p:spPr>
          <a:xfrm>
            <a:off x="5377852" y="4773358"/>
            <a:ext cx="907801" cy="84425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F4999D9-0B99-433A-A988-C4D257053333}"/>
              </a:ext>
            </a:extLst>
          </p:cNvPr>
          <p:cNvPicPr>
            <a:picLocks noChangeAspect="1"/>
          </p:cNvPicPr>
          <p:nvPr/>
        </p:nvPicPr>
        <p:blipFill>
          <a:blip r:embed="rId7"/>
          <a:stretch>
            <a:fillRect/>
          </a:stretch>
        </p:blipFill>
        <p:spPr>
          <a:xfrm>
            <a:off x="47844" y="3189070"/>
            <a:ext cx="5231107" cy="1238460"/>
          </a:xfrm>
          <a:prstGeom prst="rect">
            <a:avLst/>
          </a:prstGeom>
        </p:spPr>
      </p:pic>
    </p:spTree>
    <p:extLst>
      <p:ext uri="{BB962C8B-B14F-4D97-AF65-F5344CB8AC3E}">
        <p14:creationId xmlns:p14="http://schemas.microsoft.com/office/powerpoint/2010/main" val="136110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8909-DFB5-4D01-A785-B77E0BB9BA1B}"/>
              </a:ext>
            </a:extLst>
          </p:cNvPr>
          <p:cNvSpPr>
            <a:spLocks noGrp="1"/>
          </p:cNvSpPr>
          <p:nvPr>
            <p:ph type="title"/>
          </p:nvPr>
        </p:nvSpPr>
        <p:spPr/>
        <p:txBody>
          <a:bodyPr/>
          <a:lstStyle/>
          <a:p>
            <a:r>
              <a:rPr lang="en-US" dirty="0"/>
              <a:t>HPC Container Maker</a:t>
            </a:r>
          </a:p>
        </p:txBody>
      </p:sp>
      <p:sp>
        <p:nvSpPr>
          <p:cNvPr id="3" name="Content Placeholder 2">
            <a:extLst>
              <a:ext uri="{FF2B5EF4-FFF2-40B4-BE49-F238E27FC236}">
                <a16:creationId xmlns:a16="http://schemas.microsoft.com/office/drawing/2014/main" id="{C37B1680-D6B4-40B2-97D3-4DDDD3E7D756}"/>
              </a:ext>
            </a:extLst>
          </p:cNvPr>
          <p:cNvSpPr>
            <a:spLocks noGrp="1"/>
          </p:cNvSpPr>
          <p:nvPr>
            <p:ph idx="1"/>
          </p:nvPr>
        </p:nvSpPr>
        <p:spPr/>
        <p:txBody>
          <a:bodyPr/>
          <a:lstStyle/>
          <a:p>
            <a:pPr marL="342900" indent="-342900">
              <a:buFont typeface="Arial" panose="020B0604020202020204" pitchFamily="34" charset="0"/>
              <a:buChar char="•"/>
            </a:pPr>
            <a:r>
              <a:rPr lang="en-US" dirty="0"/>
              <a:t>You will need to write an HPCCM “recipe”</a:t>
            </a:r>
          </a:p>
          <a:p>
            <a:pPr marL="342900" indent="-342900">
              <a:buFont typeface="Arial" panose="020B0604020202020204" pitchFamily="34" charset="0"/>
              <a:buChar char="•"/>
            </a:pPr>
            <a:r>
              <a:rPr lang="en-US" dirty="0"/>
              <a:t>It’s all Python</a:t>
            </a:r>
          </a:p>
          <a:p>
            <a:pPr marL="342900" indent="-342900">
              <a:buFont typeface="Arial" panose="020B0604020202020204" pitchFamily="34" charset="0"/>
              <a:buChar char="•"/>
            </a:pPr>
            <a:r>
              <a:rPr lang="en-US" dirty="0"/>
              <a:t>It uses “building blocks” for major and common HPC components</a:t>
            </a:r>
          </a:p>
          <a:p>
            <a:pPr marL="914400" lvl="1" indent="-342900">
              <a:buFont typeface="Arial" panose="020B0604020202020204" pitchFamily="34" charset="0"/>
              <a:buChar char="•"/>
            </a:pPr>
            <a:r>
              <a:rPr lang="en-US" dirty="0"/>
              <a:t>You can add uncommon components by hand but it will take a few more lines of code</a:t>
            </a:r>
          </a:p>
          <a:p>
            <a:pPr marL="342900" indent="-342900">
              <a:buFont typeface="Arial" panose="020B0604020202020204" pitchFamily="34" charset="0"/>
              <a:buChar char="•"/>
            </a:pPr>
            <a:r>
              <a:rPr lang="en-US" dirty="0"/>
              <a:t>The HPCCM recipe is just a Python script (a really simple script)</a:t>
            </a:r>
          </a:p>
        </p:txBody>
      </p:sp>
      <p:sp>
        <p:nvSpPr>
          <p:cNvPr id="4" name="Text Placeholder 3">
            <a:extLst>
              <a:ext uri="{FF2B5EF4-FFF2-40B4-BE49-F238E27FC236}">
                <a16:creationId xmlns:a16="http://schemas.microsoft.com/office/drawing/2014/main" id="{283897A0-3A44-4E5A-B125-51CE8E607C06}"/>
              </a:ext>
            </a:extLst>
          </p:cNvPr>
          <p:cNvSpPr>
            <a:spLocks noGrp="1"/>
          </p:cNvSpPr>
          <p:nvPr>
            <p:ph type="body" sz="quarter" idx="10"/>
          </p:nvPr>
        </p:nvSpPr>
        <p:spPr/>
        <p:txBody>
          <a:bodyPr/>
          <a:lstStyle/>
          <a:p>
            <a:r>
              <a:rPr lang="en-US" dirty="0"/>
              <a:t>Additional Comments</a:t>
            </a:r>
          </a:p>
        </p:txBody>
      </p:sp>
    </p:spTree>
    <p:extLst>
      <p:ext uri="{BB962C8B-B14F-4D97-AF65-F5344CB8AC3E}">
        <p14:creationId xmlns:p14="http://schemas.microsoft.com/office/powerpoint/2010/main" val="360546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BBF-756F-264A-8528-1BE56B0FD4EB}"/>
              </a:ext>
            </a:extLst>
          </p:cNvPr>
          <p:cNvSpPr>
            <a:spLocks noGrp="1"/>
          </p:cNvSpPr>
          <p:nvPr>
            <p:ph type="title"/>
          </p:nvPr>
        </p:nvSpPr>
        <p:spPr/>
        <p:txBody>
          <a:bodyPr/>
          <a:lstStyle/>
          <a:p>
            <a:r>
              <a:rPr lang="en-US" dirty="0"/>
              <a:t>Container Specification format abstraction</a:t>
            </a:r>
          </a:p>
        </p:txBody>
      </p:sp>
      <p:graphicFrame>
        <p:nvGraphicFramePr>
          <p:cNvPr id="5" name="Content Placeholder 4">
            <a:extLst>
              <a:ext uri="{FF2B5EF4-FFF2-40B4-BE49-F238E27FC236}">
                <a16:creationId xmlns:a16="http://schemas.microsoft.com/office/drawing/2014/main" id="{64E14260-841D-D74C-8679-7BEFC2403241}"/>
              </a:ext>
            </a:extLst>
          </p:cNvPr>
          <p:cNvGraphicFramePr>
            <a:graphicFrameLocks noGrp="1"/>
          </p:cNvGraphicFramePr>
          <p:nvPr>
            <p:ph idx="1"/>
            <p:extLst/>
          </p:nvPr>
        </p:nvGraphicFramePr>
        <p:xfrm>
          <a:off x="517525" y="2103438"/>
          <a:ext cx="9947275" cy="2839720"/>
        </p:xfrm>
        <a:graphic>
          <a:graphicData uri="http://schemas.openxmlformats.org/drawingml/2006/table">
            <a:tbl>
              <a:tblPr firstRow="1" bandRow="1">
                <a:tableStyleId>{5C22544A-7EE6-4342-B048-85BDC9FD1C3A}</a:tableStyleId>
              </a:tblPr>
              <a:tblGrid>
                <a:gridCol w="4168775">
                  <a:extLst>
                    <a:ext uri="{9D8B030D-6E8A-4147-A177-3AD203B41FA5}">
                      <a16:colId xmlns:a16="http://schemas.microsoft.com/office/drawing/2014/main" val="1621186936"/>
                    </a:ext>
                  </a:extLst>
                </a:gridCol>
                <a:gridCol w="2889250">
                  <a:extLst>
                    <a:ext uri="{9D8B030D-6E8A-4147-A177-3AD203B41FA5}">
                      <a16:colId xmlns:a16="http://schemas.microsoft.com/office/drawing/2014/main" val="2078699804"/>
                    </a:ext>
                  </a:extLst>
                </a:gridCol>
                <a:gridCol w="2889250">
                  <a:extLst>
                    <a:ext uri="{9D8B030D-6E8A-4147-A177-3AD203B41FA5}">
                      <a16:colId xmlns:a16="http://schemas.microsoft.com/office/drawing/2014/main" val="950462392"/>
                    </a:ext>
                  </a:extLst>
                </a:gridCol>
              </a:tblGrid>
              <a:tr h="370840">
                <a:tc>
                  <a:txBody>
                    <a:bodyPr/>
                    <a:lstStyle/>
                    <a:p>
                      <a:r>
                        <a:rPr lang="en-US" dirty="0"/>
                        <a:t>HPC Container Maker</a:t>
                      </a:r>
                    </a:p>
                  </a:txBody>
                  <a:tcPr/>
                </a:tc>
                <a:tc>
                  <a:txBody>
                    <a:bodyPr/>
                    <a:lstStyle/>
                    <a:p>
                      <a:r>
                        <a:rPr lang="en-US" dirty="0" err="1"/>
                        <a:t>Dockerfile</a:t>
                      </a:r>
                      <a:endParaRPr lang="en-US" dirty="0"/>
                    </a:p>
                  </a:txBody>
                  <a:tcPr/>
                </a:tc>
                <a:tc>
                  <a:txBody>
                    <a:bodyPr/>
                    <a:lstStyle/>
                    <a:p>
                      <a:r>
                        <a:rPr lang="en-US" dirty="0"/>
                        <a:t>Singularity recipe file</a:t>
                      </a:r>
                    </a:p>
                  </a:txBody>
                  <a:tcPr/>
                </a:tc>
                <a:extLst>
                  <a:ext uri="{0D108BD9-81ED-4DB2-BD59-A6C34878D82A}">
                    <a16:rowId xmlns:a16="http://schemas.microsoft.com/office/drawing/2014/main" val="892843124"/>
                  </a:ext>
                </a:extLst>
              </a:tr>
              <a:tr h="370840">
                <a:tc>
                  <a:txBody>
                    <a:bodyPr/>
                    <a:lstStyle/>
                    <a:p>
                      <a:r>
                        <a:rPr lang="en-US" dirty="0" err="1">
                          <a:solidFill>
                            <a:schemeClr val="bg1"/>
                          </a:solidFill>
                          <a:latin typeface="Consolas" panose="020B0609020204030204" pitchFamily="49" charset="0"/>
                          <a:cs typeface="Consolas" panose="020B0609020204030204" pitchFamily="49" charset="0"/>
                        </a:rPr>
                        <a:t>baseimage</a:t>
                      </a:r>
                      <a:r>
                        <a:rPr lang="en-US" dirty="0">
                          <a:solidFill>
                            <a:schemeClr val="bg1"/>
                          </a:solidFill>
                          <a:latin typeface="Consolas" panose="020B0609020204030204" pitchFamily="49" charset="0"/>
                          <a:cs typeface="Consolas" panose="020B0609020204030204" pitchFamily="49" charset="0"/>
                        </a:rPr>
                        <a:t>(image=</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ubuntu:16.04</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a:t>
                      </a:r>
                    </a:p>
                  </a:txBody>
                  <a:tcPr/>
                </a:tc>
                <a:tc>
                  <a:txBody>
                    <a:bodyPr/>
                    <a:lstStyle/>
                    <a:p>
                      <a:r>
                        <a:rPr lang="en-US" dirty="0">
                          <a:solidFill>
                            <a:schemeClr val="bg1"/>
                          </a:solidFill>
                          <a:latin typeface="Consolas" panose="020B0609020204030204" pitchFamily="49" charset="0"/>
                          <a:cs typeface="Consolas" panose="020B0609020204030204" pitchFamily="49" charset="0"/>
                        </a:rPr>
                        <a:t>FROM ubuntu:16.04</a:t>
                      </a:r>
                    </a:p>
                  </a:txBody>
                  <a:tcPr/>
                </a:tc>
                <a:tc>
                  <a:txBody>
                    <a:bodyPr/>
                    <a:lstStyle/>
                    <a:p>
                      <a:r>
                        <a:rPr lang="en-US" dirty="0">
                          <a:solidFill>
                            <a:schemeClr val="bg1"/>
                          </a:solidFill>
                          <a:latin typeface="Consolas" panose="020B0609020204030204" pitchFamily="49" charset="0"/>
                          <a:cs typeface="Consolas" panose="020B0609020204030204" pitchFamily="49" charset="0"/>
                        </a:rPr>
                        <a:t>Bootstrap: </a:t>
                      </a:r>
                      <a:r>
                        <a:rPr lang="en-US" dirty="0" err="1">
                          <a:solidFill>
                            <a:schemeClr val="bg1"/>
                          </a:solidFill>
                          <a:latin typeface="Consolas" panose="020B0609020204030204" pitchFamily="49" charset="0"/>
                          <a:cs typeface="Consolas" panose="020B0609020204030204" pitchFamily="49" charset="0"/>
                        </a:rPr>
                        <a:t>docker</a:t>
                      </a:r>
                      <a:endParaRPr lang="en-US" dirty="0">
                        <a:solidFill>
                          <a:schemeClr val="bg1"/>
                        </a:solidFill>
                        <a:latin typeface="Consolas" panose="020B0609020204030204" pitchFamily="49" charset="0"/>
                        <a:cs typeface="Consolas" panose="020B0609020204030204" pitchFamily="49" charset="0"/>
                      </a:endParaRPr>
                    </a:p>
                    <a:p>
                      <a:r>
                        <a:rPr lang="en-US" dirty="0">
                          <a:solidFill>
                            <a:schemeClr val="bg1"/>
                          </a:solidFill>
                          <a:latin typeface="Consolas" panose="020B0609020204030204" pitchFamily="49" charset="0"/>
                          <a:cs typeface="Consolas" panose="020B0609020204030204" pitchFamily="49" charset="0"/>
                        </a:rPr>
                        <a:t>From: ubuntu:16.04</a:t>
                      </a:r>
                    </a:p>
                  </a:txBody>
                  <a:tcPr/>
                </a:tc>
                <a:extLst>
                  <a:ext uri="{0D108BD9-81ED-4DB2-BD59-A6C34878D82A}">
                    <a16:rowId xmlns:a16="http://schemas.microsoft.com/office/drawing/2014/main" val="1966730841"/>
                  </a:ext>
                </a:extLst>
              </a:tr>
              <a:tr h="370840">
                <a:tc>
                  <a:txBody>
                    <a:bodyPr/>
                    <a:lstStyle/>
                    <a:p>
                      <a:r>
                        <a:rPr lang="en-US" dirty="0">
                          <a:solidFill>
                            <a:schemeClr val="bg1"/>
                          </a:solidFill>
                          <a:latin typeface="Consolas" panose="020B0609020204030204" pitchFamily="49" charset="0"/>
                          <a:cs typeface="Consolas" panose="020B0609020204030204" pitchFamily="49" charset="0"/>
                        </a:rPr>
                        <a:t>shell(commands=[</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a</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c</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a:t>
                      </a:r>
                    </a:p>
                  </a:txBody>
                  <a:tcPr/>
                </a:tc>
                <a:tc>
                  <a:txBody>
                    <a:bodyPr/>
                    <a:lstStyle/>
                    <a:p>
                      <a:r>
                        <a:rPr lang="en-US" dirty="0">
                          <a:solidFill>
                            <a:schemeClr val="bg1"/>
                          </a:solidFill>
                          <a:latin typeface="Consolas" panose="020B0609020204030204" pitchFamily="49" charset="0"/>
                          <a:cs typeface="Consolas" panose="020B0609020204030204" pitchFamily="49" charset="0"/>
                        </a:rPr>
                        <a:t>RUN a &amp;&amp; \</a:t>
                      </a:r>
                    </a:p>
                    <a:p>
                      <a:r>
                        <a:rPr lang="en-US" dirty="0">
                          <a:solidFill>
                            <a:schemeClr val="bg1"/>
                          </a:solidFill>
                          <a:latin typeface="Consolas" panose="020B0609020204030204" pitchFamily="49" charset="0"/>
                          <a:cs typeface="Consolas" panose="020B0609020204030204" pitchFamily="49" charset="0"/>
                        </a:rPr>
                        <a:t>    b &amp;&amp; \</a:t>
                      </a:r>
                    </a:p>
                    <a:p>
                      <a:r>
                        <a:rPr lang="en-US" dirty="0">
                          <a:solidFill>
                            <a:schemeClr val="bg1"/>
                          </a:solidFill>
                          <a:latin typeface="Consolas" panose="020B0609020204030204" pitchFamily="49" charset="0"/>
                          <a:cs typeface="Consolas" panose="020B0609020204030204" pitchFamily="49" charset="0"/>
                        </a:rPr>
                        <a:t>    c</a:t>
                      </a:r>
                    </a:p>
                  </a:txBody>
                  <a:tcPr/>
                </a:tc>
                <a:tc>
                  <a:txBody>
                    <a:bodyPr/>
                    <a:lstStyle/>
                    <a:p>
                      <a:r>
                        <a:rPr lang="en-US" dirty="0">
                          <a:solidFill>
                            <a:schemeClr val="bg1"/>
                          </a:solidFill>
                          <a:latin typeface="Consolas" panose="020B0609020204030204" pitchFamily="49" charset="0"/>
                          <a:cs typeface="Consolas" panose="020B0609020204030204" pitchFamily="49" charset="0"/>
                        </a:rPr>
                        <a:t>%post</a:t>
                      </a:r>
                    </a:p>
                    <a:p>
                      <a:r>
                        <a:rPr lang="en-US" dirty="0">
                          <a:solidFill>
                            <a:schemeClr val="bg1"/>
                          </a:solidFill>
                          <a:latin typeface="Consolas" panose="020B0609020204030204" pitchFamily="49" charset="0"/>
                          <a:cs typeface="Consolas" panose="020B0609020204030204" pitchFamily="49" charset="0"/>
                        </a:rPr>
                        <a:t>    a</a:t>
                      </a:r>
                    </a:p>
                    <a:p>
                      <a:r>
                        <a:rPr lang="en-US" dirty="0">
                          <a:solidFill>
                            <a:schemeClr val="bg1"/>
                          </a:solidFill>
                          <a:latin typeface="Consolas" panose="020B0609020204030204" pitchFamily="49" charset="0"/>
                          <a:cs typeface="Consolas" panose="020B0609020204030204" pitchFamily="49" charset="0"/>
                        </a:rPr>
                        <a:t>    b</a:t>
                      </a:r>
                    </a:p>
                    <a:p>
                      <a:r>
                        <a:rPr lang="en-US" dirty="0">
                          <a:solidFill>
                            <a:schemeClr val="bg1"/>
                          </a:solidFill>
                          <a:latin typeface="Consolas" panose="020B0609020204030204" pitchFamily="49" charset="0"/>
                          <a:cs typeface="Consolas" panose="020B0609020204030204" pitchFamily="49" charset="0"/>
                        </a:rPr>
                        <a:t>    c</a:t>
                      </a:r>
                    </a:p>
                  </a:txBody>
                  <a:tcPr/>
                </a:tc>
                <a:extLst>
                  <a:ext uri="{0D108BD9-81ED-4DB2-BD59-A6C34878D82A}">
                    <a16:rowId xmlns:a16="http://schemas.microsoft.com/office/drawing/2014/main" val="4163562580"/>
                  </a:ext>
                </a:extLst>
              </a:tr>
              <a:tr h="370840">
                <a:tc>
                  <a:txBody>
                    <a:bodyPr/>
                    <a:lstStyle/>
                    <a:p>
                      <a:r>
                        <a:rPr lang="en-US" dirty="0">
                          <a:solidFill>
                            <a:schemeClr val="bg1"/>
                          </a:solidFill>
                          <a:latin typeface="Consolas" panose="020B0609020204030204" pitchFamily="49" charset="0"/>
                          <a:cs typeface="Consolas" panose="020B0609020204030204" pitchFamily="49" charset="0"/>
                        </a:rPr>
                        <a:t>copy(</a:t>
                      </a:r>
                      <a:r>
                        <a:rPr lang="en-US" dirty="0" err="1">
                          <a:solidFill>
                            <a:schemeClr val="bg1"/>
                          </a:solidFill>
                          <a:latin typeface="Consolas" panose="020B0609020204030204" pitchFamily="49" charset="0"/>
                          <a:cs typeface="Consolas" panose="020B0609020204030204" pitchFamily="49" charset="0"/>
                        </a:rPr>
                        <a:t>src</a:t>
                      </a:r>
                      <a:r>
                        <a:rPr lang="en-US" dirty="0">
                          <a:solidFill>
                            <a:schemeClr val="bg1"/>
                          </a:solidFill>
                          <a:latin typeface="Consolas" panose="020B0609020204030204" pitchFamily="49" charset="0"/>
                          <a:cs typeface="Consolas" panose="020B0609020204030204" pitchFamily="49" charset="0"/>
                        </a:rPr>
                        <a:t>=</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a</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dest</a:t>
                      </a:r>
                      <a:r>
                        <a:rPr lang="en-US" dirty="0">
                          <a:solidFill>
                            <a:schemeClr val="bg1"/>
                          </a:solidFill>
                          <a:latin typeface="Consolas" panose="020B0609020204030204" pitchFamily="49" charset="0"/>
                          <a:cs typeface="Consolas" panose="020B0609020204030204" pitchFamily="49" charset="0"/>
                        </a:rPr>
                        <a:t>=</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sz="1800" dirty="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a:t>
                      </a:r>
                    </a:p>
                  </a:txBody>
                  <a:tcPr/>
                </a:tc>
                <a:tc>
                  <a:txBody>
                    <a:bodyPr/>
                    <a:lstStyle/>
                    <a:p>
                      <a:r>
                        <a:rPr lang="en-US" dirty="0">
                          <a:solidFill>
                            <a:schemeClr val="bg1"/>
                          </a:solidFill>
                          <a:latin typeface="Consolas" panose="020B0609020204030204" pitchFamily="49" charset="0"/>
                          <a:cs typeface="Consolas" panose="020B0609020204030204" pitchFamily="49" charset="0"/>
                        </a:rPr>
                        <a:t>COPY a b</a:t>
                      </a:r>
                    </a:p>
                  </a:txBody>
                  <a:tcPr/>
                </a:tc>
                <a:tc>
                  <a:txBody>
                    <a:bodyPr/>
                    <a:lstStyle/>
                    <a:p>
                      <a:r>
                        <a:rPr lang="en-US" dirty="0">
                          <a:solidFill>
                            <a:schemeClr val="bg1"/>
                          </a:solidFill>
                          <a:latin typeface="Consolas" panose="020B0609020204030204" pitchFamily="49" charset="0"/>
                          <a:cs typeface="Consolas" panose="020B0609020204030204" pitchFamily="49" charset="0"/>
                        </a:rPr>
                        <a:t>%files</a:t>
                      </a:r>
                    </a:p>
                    <a:p>
                      <a:r>
                        <a:rPr lang="en-US" dirty="0">
                          <a:solidFill>
                            <a:schemeClr val="bg1"/>
                          </a:solidFill>
                          <a:latin typeface="Consolas" panose="020B0609020204030204" pitchFamily="49" charset="0"/>
                          <a:cs typeface="Consolas" panose="020B0609020204030204" pitchFamily="49" charset="0"/>
                        </a:rPr>
                        <a:t>    a b</a:t>
                      </a:r>
                    </a:p>
                  </a:txBody>
                  <a:tcPr/>
                </a:tc>
                <a:extLst>
                  <a:ext uri="{0D108BD9-81ED-4DB2-BD59-A6C34878D82A}">
                    <a16:rowId xmlns:a16="http://schemas.microsoft.com/office/drawing/2014/main" val="3649515618"/>
                  </a:ext>
                </a:extLst>
              </a:tr>
            </a:tbl>
          </a:graphicData>
        </a:graphic>
      </p:graphicFrame>
      <p:sp>
        <p:nvSpPr>
          <p:cNvPr id="4" name="Text Placeholder 3">
            <a:extLst>
              <a:ext uri="{FF2B5EF4-FFF2-40B4-BE49-F238E27FC236}">
                <a16:creationId xmlns:a16="http://schemas.microsoft.com/office/drawing/2014/main" id="{765159BF-1779-CD42-90EC-5E54BC5CBD0A}"/>
              </a:ext>
            </a:extLst>
          </p:cNvPr>
          <p:cNvSpPr>
            <a:spLocks noGrp="1"/>
          </p:cNvSpPr>
          <p:nvPr>
            <p:ph type="body" sz="quarter" idx="10"/>
          </p:nvPr>
        </p:nvSpPr>
        <p:spPr/>
        <p:txBody>
          <a:bodyPr/>
          <a:lstStyle/>
          <a:p>
            <a:r>
              <a:rPr lang="en-US" dirty="0"/>
              <a:t>Single source to either Docker or Singularity</a:t>
            </a:r>
          </a:p>
        </p:txBody>
      </p:sp>
      <p:sp>
        <p:nvSpPr>
          <p:cNvPr id="3" name="TextBox 2">
            <a:extLst>
              <a:ext uri="{FF2B5EF4-FFF2-40B4-BE49-F238E27FC236}">
                <a16:creationId xmlns:a16="http://schemas.microsoft.com/office/drawing/2014/main" id="{54CFF0E6-16DA-0A4F-87B5-4F81C99C2C69}"/>
              </a:ext>
            </a:extLst>
          </p:cNvPr>
          <p:cNvSpPr txBox="1"/>
          <p:nvPr/>
        </p:nvSpPr>
        <p:spPr>
          <a:xfrm>
            <a:off x="1522686" y="5337800"/>
            <a:ext cx="79274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Recommendation: avoid using primitives when a building block is available</a:t>
            </a:r>
          </a:p>
        </p:txBody>
      </p:sp>
    </p:spTree>
    <p:extLst>
      <p:ext uri="{BB962C8B-B14F-4D97-AF65-F5344CB8AC3E}">
        <p14:creationId xmlns:p14="http://schemas.microsoft.com/office/powerpoint/2010/main" val="32531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BBF-756F-264A-8528-1BE56B0FD4EB}"/>
              </a:ext>
            </a:extLst>
          </p:cNvPr>
          <p:cNvSpPr>
            <a:spLocks noGrp="1"/>
          </p:cNvSpPr>
          <p:nvPr>
            <p:ph type="title"/>
          </p:nvPr>
        </p:nvSpPr>
        <p:spPr/>
        <p:txBody>
          <a:bodyPr/>
          <a:lstStyle/>
          <a:p>
            <a:r>
              <a:rPr lang="en-US" dirty="0"/>
              <a:t>Container Specification format abstraction</a:t>
            </a:r>
          </a:p>
        </p:txBody>
      </p:sp>
      <p:graphicFrame>
        <p:nvGraphicFramePr>
          <p:cNvPr id="5" name="Content Placeholder 4">
            <a:extLst>
              <a:ext uri="{FF2B5EF4-FFF2-40B4-BE49-F238E27FC236}">
                <a16:creationId xmlns:a16="http://schemas.microsoft.com/office/drawing/2014/main" id="{64E14260-841D-D74C-8679-7BEFC2403241}"/>
              </a:ext>
            </a:extLst>
          </p:cNvPr>
          <p:cNvGraphicFramePr>
            <a:graphicFrameLocks noGrp="1"/>
          </p:cNvGraphicFramePr>
          <p:nvPr>
            <p:ph idx="1"/>
            <p:extLst/>
          </p:nvPr>
        </p:nvGraphicFramePr>
        <p:xfrm>
          <a:off x="517525" y="1968968"/>
          <a:ext cx="9947275" cy="3596640"/>
        </p:xfrm>
        <a:graphic>
          <a:graphicData uri="http://schemas.openxmlformats.org/drawingml/2006/table">
            <a:tbl>
              <a:tblPr firstRow="1" bandRow="1">
                <a:tableStyleId>{5C22544A-7EE6-4342-B048-85BDC9FD1C3A}</a:tableStyleId>
              </a:tblPr>
              <a:tblGrid>
                <a:gridCol w="3140075">
                  <a:extLst>
                    <a:ext uri="{9D8B030D-6E8A-4147-A177-3AD203B41FA5}">
                      <a16:colId xmlns:a16="http://schemas.microsoft.com/office/drawing/2014/main" val="1621186936"/>
                    </a:ext>
                  </a:extLst>
                </a:gridCol>
                <a:gridCol w="3917950">
                  <a:extLst>
                    <a:ext uri="{9D8B030D-6E8A-4147-A177-3AD203B41FA5}">
                      <a16:colId xmlns:a16="http://schemas.microsoft.com/office/drawing/2014/main" val="2078699804"/>
                    </a:ext>
                  </a:extLst>
                </a:gridCol>
                <a:gridCol w="2889250">
                  <a:extLst>
                    <a:ext uri="{9D8B030D-6E8A-4147-A177-3AD203B41FA5}">
                      <a16:colId xmlns:a16="http://schemas.microsoft.com/office/drawing/2014/main" val="950462392"/>
                    </a:ext>
                  </a:extLst>
                </a:gridCol>
              </a:tblGrid>
              <a:tr h="370840">
                <a:tc>
                  <a:txBody>
                    <a:bodyPr/>
                    <a:lstStyle/>
                    <a:p>
                      <a:r>
                        <a:rPr lang="en-US" dirty="0"/>
                        <a:t>HPC Container Maker</a:t>
                      </a:r>
                    </a:p>
                  </a:txBody>
                  <a:tcPr/>
                </a:tc>
                <a:tc>
                  <a:txBody>
                    <a:bodyPr/>
                    <a:lstStyle/>
                    <a:p>
                      <a:r>
                        <a:rPr lang="en-US" dirty="0"/>
                        <a:t>Ubuntu base image</a:t>
                      </a:r>
                    </a:p>
                    <a:p>
                      <a:r>
                        <a:rPr lang="en-US" sz="1400" dirty="0" err="1">
                          <a:solidFill>
                            <a:schemeClr val="tx1"/>
                          </a:solidFill>
                          <a:latin typeface="Consolas" panose="020B0609020204030204" pitchFamily="49" charset="0"/>
                          <a:cs typeface="Consolas" panose="020B0609020204030204" pitchFamily="49" charset="0"/>
                        </a:rPr>
                        <a:t>baseimage</a:t>
                      </a:r>
                      <a:r>
                        <a:rPr lang="en-US" sz="1400" dirty="0">
                          <a:solidFill>
                            <a:schemeClr val="tx1"/>
                          </a:solidFill>
                          <a:latin typeface="Consolas" panose="020B0609020204030204" pitchFamily="49" charset="0"/>
                          <a:cs typeface="Consolas" panose="020B0609020204030204" pitchFamily="49" charset="0"/>
                        </a:rPr>
                        <a:t>(image='ubuntu:16.04')</a:t>
                      </a:r>
                    </a:p>
                  </a:txBody>
                  <a:tcPr/>
                </a:tc>
                <a:tc>
                  <a:txBody>
                    <a:bodyPr/>
                    <a:lstStyle/>
                    <a:p>
                      <a:r>
                        <a:rPr lang="en-US" dirty="0"/>
                        <a:t>CentOS base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latin typeface="Consolas" panose="020B0609020204030204" pitchFamily="49" charset="0"/>
                          <a:cs typeface="Consolas" panose="020B0609020204030204" pitchFamily="49" charset="0"/>
                        </a:rPr>
                        <a:t>baseimage</a:t>
                      </a:r>
                      <a:r>
                        <a:rPr lang="en-US" sz="1400" dirty="0">
                          <a:solidFill>
                            <a:schemeClr val="tx1"/>
                          </a:solidFill>
                          <a:latin typeface="Consolas" panose="020B0609020204030204" pitchFamily="49" charset="0"/>
                          <a:cs typeface="Consolas" panose="020B0609020204030204" pitchFamily="49" charset="0"/>
                        </a:rPr>
                        <a:t>(image='centos:7')</a:t>
                      </a:r>
                    </a:p>
                  </a:txBody>
                  <a:tcPr/>
                </a:tc>
                <a:extLst>
                  <a:ext uri="{0D108BD9-81ED-4DB2-BD59-A6C34878D82A}">
                    <a16:rowId xmlns:a16="http://schemas.microsoft.com/office/drawing/2014/main" val="892843124"/>
                  </a:ext>
                </a:extLst>
              </a:tr>
              <a:tr h="370840">
                <a:tc>
                  <a:txBody>
                    <a:bodyPr/>
                    <a:lstStyle/>
                    <a:p>
                      <a:r>
                        <a:rPr lang="en-US" sz="1400" dirty="0">
                          <a:solidFill>
                            <a:schemeClr val="bg1"/>
                          </a:solidFill>
                          <a:latin typeface="Consolas" panose="020B0609020204030204" pitchFamily="49" charset="0"/>
                          <a:cs typeface="Consolas" panose="020B0609020204030204" pitchFamily="49" charset="0"/>
                        </a:rPr>
                        <a:t>packages(</a:t>
                      </a:r>
                      <a:r>
                        <a:rPr lang="en-US" sz="1400" dirty="0" err="1">
                          <a:solidFill>
                            <a:schemeClr val="bg1"/>
                          </a:solidFill>
                          <a:latin typeface="Consolas" panose="020B0609020204030204" pitchFamily="49" charset="0"/>
                          <a:cs typeface="Consolas" panose="020B0609020204030204" pitchFamily="49" charset="0"/>
                        </a:rPr>
                        <a:t>ospackages</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gcc</a:t>
                      </a:r>
                      <a:r>
                        <a:rPr lang="en-US" sz="1400" dirty="0">
                          <a:solidFill>
                            <a:schemeClr val="bg1"/>
                          </a:solidFill>
                          <a:latin typeface="Consolas" panose="020B0609020204030204" pitchFamily="49" charset="0"/>
                          <a:cs typeface="Consolas" panose="020B0609020204030204" pitchFamily="49" charset="0"/>
                        </a:rPr>
                        <a:t>'])</a:t>
                      </a:r>
                    </a:p>
                  </a:txBody>
                  <a:tcPr anchor="ctr"/>
                </a:tc>
                <a:tc>
                  <a:txBody>
                    <a:bodyPr/>
                    <a:lstStyle/>
                    <a:p>
                      <a:r>
                        <a:rPr lang="en-US" sz="1100" dirty="0">
                          <a:solidFill>
                            <a:schemeClr val="bg1"/>
                          </a:solidFill>
                          <a:latin typeface="Consolas" panose="020B0609020204030204" pitchFamily="49" charset="0"/>
                          <a:cs typeface="Consolas" panose="020B0609020204030204" pitchFamily="49" charset="0"/>
                        </a:rPr>
                        <a:t>RUN apt-get update –y &amp;&amp;</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apt-get install –y --no-install-recommends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gcc</a:t>
                      </a:r>
                      <a:r>
                        <a:rPr lang="en-US" sz="1100" dirty="0">
                          <a:solidFill>
                            <a:schemeClr val="bg1"/>
                          </a:solidFill>
                          <a:latin typeface="Consolas" panose="020B0609020204030204" pitchFamily="49" charset="0"/>
                          <a:cs typeface="Consolas" panose="020B0609020204030204" pitchFamily="49" charset="0"/>
                        </a:rPr>
                        <a:t>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var</a:t>
                      </a:r>
                      <a:r>
                        <a:rPr lang="en-US" sz="1100" dirty="0">
                          <a:solidFill>
                            <a:schemeClr val="bg1"/>
                          </a:solidFill>
                          <a:latin typeface="Consolas" panose="020B0609020204030204" pitchFamily="49" charset="0"/>
                          <a:cs typeface="Consolas" panose="020B0609020204030204" pitchFamily="49" charset="0"/>
                        </a:rPr>
                        <a:t>/lib/apt/lists/*</a:t>
                      </a:r>
                    </a:p>
                  </a:txBody>
                  <a:tcPr/>
                </a:tc>
                <a:tc>
                  <a:txBody>
                    <a:bodyPr/>
                    <a:lstStyle/>
                    <a:p>
                      <a:r>
                        <a:rPr lang="en-US" sz="1400" dirty="0">
                          <a:solidFill>
                            <a:schemeClr val="bg1"/>
                          </a:solidFill>
                          <a:latin typeface="Consolas" panose="020B0609020204030204" pitchFamily="49" charset="0"/>
                          <a:cs typeface="Consolas" panose="020B0609020204030204" pitchFamily="49" charset="0"/>
                        </a:rPr>
                        <a:t>RUN yum install –y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gcc</a:t>
                      </a:r>
                      <a:r>
                        <a:rPr lang="en-US" sz="1400" dirty="0">
                          <a:solidFill>
                            <a:schemeClr val="bg1"/>
                          </a:solidFill>
                          <a:latin typeface="Consolas" panose="020B0609020204030204" pitchFamily="49" charset="0"/>
                          <a:cs typeface="Consolas" panose="020B0609020204030204" pitchFamily="49" charset="0"/>
                        </a:rPr>
                        <a:t> &amp;&amp;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rm</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rf</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var</a:t>
                      </a:r>
                      <a:r>
                        <a:rPr lang="en-US" sz="1400" dirty="0">
                          <a:solidFill>
                            <a:schemeClr val="bg1"/>
                          </a:solidFill>
                          <a:latin typeface="Consolas" panose="020B0609020204030204" pitchFamily="49" charset="0"/>
                          <a:cs typeface="Consolas" panose="020B0609020204030204" pitchFamily="49" charset="0"/>
                        </a:rPr>
                        <a:t>/cache/yum/*</a:t>
                      </a:r>
                    </a:p>
                  </a:txBody>
                  <a:tcPr/>
                </a:tc>
                <a:extLst>
                  <a:ext uri="{0D108BD9-81ED-4DB2-BD59-A6C34878D82A}">
                    <a16:rowId xmlns:a16="http://schemas.microsoft.com/office/drawing/2014/main" val="1966730841"/>
                  </a:ext>
                </a:extLst>
              </a:tr>
              <a:tr h="370840">
                <a:tc>
                  <a:txBody>
                    <a:bodyPr/>
                    <a:lstStyle/>
                    <a:p>
                      <a:r>
                        <a:rPr lang="en-US" sz="1400" dirty="0" err="1">
                          <a:solidFill>
                            <a:schemeClr val="bg1"/>
                          </a:solidFill>
                          <a:latin typeface="Consolas" panose="020B0609020204030204" pitchFamily="49" charset="0"/>
                          <a:cs typeface="Consolas" panose="020B0609020204030204" pitchFamily="49" charset="0"/>
                        </a:rPr>
                        <a:t>apt_get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ospackages</a:t>
                      </a:r>
                      <a:r>
                        <a:rPr lang="en-US" sz="1400" dirty="0">
                          <a:solidFill>
                            <a:schemeClr val="bg1"/>
                          </a:solidFill>
                          <a:latin typeface="Consolas" panose="020B0609020204030204" pitchFamily="49" charset="0"/>
                          <a:cs typeface="Consolas" panose="020B0609020204030204" pitchFamily="49" charset="0"/>
                        </a:rPr>
                        <a:t>=['g++'])</a:t>
                      </a:r>
                    </a:p>
                  </a:txBody>
                  <a:tcPr anchor="ctr"/>
                </a:tc>
                <a:tc>
                  <a:txBody>
                    <a:bodyPr/>
                    <a:lstStyle/>
                    <a:p>
                      <a:r>
                        <a:rPr lang="en-US" sz="1100" dirty="0">
                          <a:solidFill>
                            <a:schemeClr val="bg1"/>
                          </a:solidFill>
                          <a:latin typeface="Consolas" panose="020B0609020204030204" pitchFamily="49" charset="0"/>
                          <a:cs typeface="Consolas" panose="020B0609020204030204" pitchFamily="49" charset="0"/>
                        </a:rPr>
                        <a:t>RUN apt-get update –y &amp;&amp;</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apt-get install –y --no-install-recommends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g++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var</a:t>
                      </a:r>
                      <a:r>
                        <a:rPr lang="en-US" sz="1100" dirty="0">
                          <a:solidFill>
                            <a:schemeClr val="bg1"/>
                          </a:solidFill>
                          <a:latin typeface="Consolas" panose="020B0609020204030204" pitchFamily="49" charset="0"/>
                          <a:cs typeface="Consolas" panose="020B0609020204030204" pitchFamily="49" charset="0"/>
                        </a:rPr>
                        <a:t>/lib/apt/lists/*</a:t>
                      </a:r>
                    </a:p>
                  </a:txBody>
                  <a:tcPr/>
                </a:tc>
                <a:tc>
                  <a:txBody>
                    <a:bodyPr/>
                    <a:lstStyle/>
                    <a:p>
                      <a:pPr algn="ctr"/>
                      <a:r>
                        <a:rPr lang="en-US" dirty="0">
                          <a:solidFill>
                            <a:schemeClr val="bg1"/>
                          </a:solidFill>
                          <a:latin typeface="+mn-lt"/>
                          <a:cs typeface="Consolas" panose="020B0609020204030204" pitchFamily="49" charset="0"/>
                        </a:rPr>
                        <a:t>!!!</a:t>
                      </a:r>
                    </a:p>
                  </a:txBody>
                  <a:tcPr anchor="ctr"/>
                </a:tc>
                <a:extLst>
                  <a:ext uri="{0D108BD9-81ED-4DB2-BD59-A6C34878D82A}">
                    <a16:rowId xmlns:a16="http://schemas.microsoft.com/office/drawing/2014/main" val="4163562580"/>
                  </a:ext>
                </a:extLst>
              </a:tr>
              <a:tr h="370840">
                <a:tc>
                  <a:txBody>
                    <a:bodyPr/>
                    <a:lstStyle/>
                    <a:p>
                      <a:r>
                        <a:rPr lang="en-US" sz="1400" dirty="0">
                          <a:solidFill>
                            <a:schemeClr val="bg1"/>
                          </a:solidFill>
                          <a:latin typeface="Consolas" panose="020B0609020204030204" pitchFamily="49" charset="0"/>
                          <a:cs typeface="Consolas" panose="020B0609020204030204" pitchFamily="49" charset="0"/>
                        </a:rPr>
                        <a:t>yum(</a:t>
                      </a:r>
                      <a:r>
                        <a:rPr lang="en-US" sz="1400" dirty="0" err="1">
                          <a:solidFill>
                            <a:schemeClr val="bg1"/>
                          </a:solidFill>
                          <a:latin typeface="Consolas" panose="020B0609020204030204" pitchFamily="49" charset="0"/>
                          <a:cs typeface="Consolas" panose="020B0609020204030204" pitchFamily="49" charset="0"/>
                        </a:rPr>
                        <a:t>ospackages</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gcc-c</a:t>
                      </a:r>
                      <a:r>
                        <a:rPr lang="en-US" sz="1400" dirty="0">
                          <a:solidFill>
                            <a:schemeClr val="bg1"/>
                          </a:solidFill>
                          <a:latin typeface="Consolas" panose="020B0609020204030204" pitchFamily="49" charset="0"/>
                          <a:cs typeface="Consolas" panose="020B0609020204030204" pitchFamily="49" charset="0"/>
                        </a:rPr>
                        <a:t>++'])</a:t>
                      </a:r>
                    </a:p>
                  </a:txBody>
                  <a:tcPr anchor="ctr"/>
                </a:tc>
                <a:tc>
                  <a:txBody>
                    <a:bodyPr/>
                    <a:lstStyle/>
                    <a:p>
                      <a:pPr algn="ctr"/>
                      <a:r>
                        <a:rPr lang="en-US" dirty="0">
                          <a:solidFill>
                            <a:schemeClr val="bg1"/>
                          </a:solidFill>
                          <a:latin typeface="+mn-lt"/>
                          <a:cs typeface="Consolas" panose="020B0609020204030204" pitchFamily="49" charset="0"/>
                        </a:rPr>
                        <a:t>!!!</a:t>
                      </a:r>
                    </a:p>
                  </a:txBody>
                  <a:tcPr anchor="ctr"/>
                </a:tc>
                <a:tc>
                  <a:txBody>
                    <a:bodyPr/>
                    <a:lstStyle/>
                    <a:p>
                      <a:r>
                        <a:rPr lang="en-US" sz="1400" dirty="0">
                          <a:solidFill>
                            <a:schemeClr val="bg1"/>
                          </a:solidFill>
                          <a:latin typeface="Consolas" panose="020B0609020204030204" pitchFamily="49" charset="0"/>
                          <a:cs typeface="Consolas" panose="020B0609020204030204" pitchFamily="49" charset="0"/>
                        </a:rPr>
                        <a:t>RUN yum install –y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gcc-c</a:t>
                      </a:r>
                      <a:r>
                        <a:rPr lang="en-US" sz="1400" dirty="0">
                          <a:solidFill>
                            <a:schemeClr val="bg1"/>
                          </a:solidFill>
                          <a:latin typeface="Consolas" panose="020B0609020204030204" pitchFamily="49" charset="0"/>
                          <a:cs typeface="Consolas" panose="020B0609020204030204" pitchFamily="49" charset="0"/>
                        </a:rPr>
                        <a:t>++ &amp;&amp;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rm</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rf</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var</a:t>
                      </a:r>
                      <a:r>
                        <a:rPr lang="en-US" sz="1400" dirty="0">
                          <a:solidFill>
                            <a:schemeClr val="bg1"/>
                          </a:solidFill>
                          <a:latin typeface="Consolas" panose="020B0609020204030204" pitchFamily="49" charset="0"/>
                          <a:cs typeface="Consolas" panose="020B0609020204030204" pitchFamily="49" charset="0"/>
                        </a:rPr>
                        <a:t>/cache/yum/*</a:t>
                      </a:r>
                    </a:p>
                  </a:txBody>
                  <a:tcPr/>
                </a:tc>
                <a:extLst>
                  <a:ext uri="{0D108BD9-81ED-4DB2-BD59-A6C34878D82A}">
                    <a16:rowId xmlns:a16="http://schemas.microsoft.com/office/drawing/2014/main" val="3649515618"/>
                  </a:ext>
                </a:extLst>
              </a:tr>
              <a:tr h="370840">
                <a:tc>
                  <a:txBody>
                    <a:bodyPr/>
                    <a:lstStyle/>
                    <a:p>
                      <a:r>
                        <a:rPr lang="en-US" sz="1400" dirty="0">
                          <a:solidFill>
                            <a:schemeClr val="bg1"/>
                          </a:solidFill>
                          <a:latin typeface="Consolas" panose="020B0609020204030204" pitchFamily="49" charset="0"/>
                          <a:cs typeface="Consolas" panose="020B0609020204030204" pitchFamily="49" charset="0"/>
                        </a:rPr>
                        <a:t>packages(apt=['g++'],</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yum=['</a:t>
                      </a:r>
                      <a:r>
                        <a:rPr lang="en-US" sz="1400" dirty="0" err="1">
                          <a:solidFill>
                            <a:schemeClr val="bg1"/>
                          </a:solidFill>
                          <a:latin typeface="Consolas" panose="020B0609020204030204" pitchFamily="49" charset="0"/>
                          <a:cs typeface="Consolas" panose="020B0609020204030204" pitchFamily="49" charset="0"/>
                        </a:rPr>
                        <a:t>gcc-c</a:t>
                      </a:r>
                      <a:r>
                        <a:rPr lang="en-US" sz="1400" dirty="0">
                          <a:solidFill>
                            <a:schemeClr val="bg1"/>
                          </a:solidFill>
                          <a:latin typeface="Consolas" panose="020B0609020204030204" pitchFamily="49" charset="0"/>
                          <a:cs typeface="Consolas" panose="020B0609020204030204" pitchFamily="49"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Consolas" panose="020B0609020204030204" pitchFamily="49" charset="0"/>
                          <a:cs typeface="Consolas" panose="020B0609020204030204" pitchFamily="49" charset="0"/>
                        </a:rPr>
                        <a:t>RUN apt-get update –y &amp;&amp;</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apt-get install –y --no-install-recommends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g++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var</a:t>
                      </a:r>
                      <a:r>
                        <a:rPr lang="en-US" sz="1100" dirty="0">
                          <a:solidFill>
                            <a:schemeClr val="bg1"/>
                          </a:solidFill>
                          <a:latin typeface="Consolas" panose="020B0609020204030204" pitchFamily="49" charset="0"/>
                          <a:cs typeface="Consolas" panose="020B0609020204030204" pitchFamily="49" charset="0"/>
                        </a:rPr>
                        <a:t>/lib/apt/lists/*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onsolas" panose="020B0609020204030204" pitchFamily="49" charset="0"/>
                          <a:cs typeface="Consolas" panose="020B0609020204030204" pitchFamily="49" charset="0"/>
                        </a:rPr>
                        <a:t>RUN yum install –y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gcc-c</a:t>
                      </a:r>
                      <a:r>
                        <a:rPr lang="en-US" sz="1400" dirty="0">
                          <a:solidFill>
                            <a:schemeClr val="bg1"/>
                          </a:solidFill>
                          <a:latin typeface="Consolas" panose="020B0609020204030204" pitchFamily="49" charset="0"/>
                          <a:cs typeface="Consolas" panose="020B0609020204030204" pitchFamily="49" charset="0"/>
                        </a:rPr>
                        <a:t>++ &amp;&amp; \</a:t>
                      </a:r>
                      <a:br>
                        <a:rPr lang="en-US" sz="1400" dirty="0">
                          <a:solidFill>
                            <a:schemeClr val="bg1"/>
                          </a:solidFill>
                          <a:latin typeface="Consolas" panose="020B0609020204030204" pitchFamily="49" charset="0"/>
                          <a:cs typeface="Consolas" panose="020B0609020204030204" pitchFamily="49" charset="0"/>
                        </a:rPr>
                      </a:b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rm</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rf</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var</a:t>
                      </a:r>
                      <a:r>
                        <a:rPr lang="en-US" sz="1400" dirty="0">
                          <a:solidFill>
                            <a:schemeClr val="bg1"/>
                          </a:solidFill>
                          <a:latin typeface="Consolas" panose="020B0609020204030204" pitchFamily="49" charset="0"/>
                          <a:cs typeface="Consolas" panose="020B0609020204030204" pitchFamily="49" charset="0"/>
                        </a:rPr>
                        <a:t>/cache/yum/*</a:t>
                      </a:r>
                    </a:p>
                  </a:txBody>
                  <a:tcPr/>
                </a:tc>
                <a:extLst>
                  <a:ext uri="{0D108BD9-81ED-4DB2-BD59-A6C34878D82A}">
                    <a16:rowId xmlns:a16="http://schemas.microsoft.com/office/drawing/2014/main" val="2520746271"/>
                  </a:ext>
                </a:extLst>
              </a:tr>
            </a:tbl>
          </a:graphicData>
        </a:graphic>
      </p:graphicFrame>
      <p:sp>
        <p:nvSpPr>
          <p:cNvPr id="4" name="Text Placeholder 3">
            <a:extLst>
              <a:ext uri="{FF2B5EF4-FFF2-40B4-BE49-F238E27FC236}">
                <a16:creationId xmlns:a16="http://schemas.microsoft.com/office/drawing/2014/main" id="{765159BF-1779-CD42-90EC-5E54BC5CBD0A}"/>
              </a:ext>
            </a:extLst>
          </p:cNvPr>
          <p:cNvSpPr>
            <a:spLocks noGrp="1"/>
          </p:cNvSpPr>
          <p:nvPr>
            <p:ph type="body" sz="quarter" idx="10"/>
          </p:nvPr>
        </p:nvSpPr>
        <p:spPr/>
        <p:txBody>
          <a:bodyPr/>
          <a:lstStyle/>
          <a:p>
            <a:r>
              <a:rPr lang="en-US" dirty="0"/>
              <a:t>Single source supporting either Ubuntu or CentOS/RHEL base images</a:t>
            </a:r>
          </a:p>
        </p:txBody>
      </p:sp>
      <p:sp>
        <p:nvSpPr>
          <p:cNvPr id="3" name="TextBox 2">
            <a:extLst>
              <a:ext uri="{FF2B5EF4-FFF2-40B4-BE49-F238E27FC236}">
                <a16:creationId xmlns:a16="http://schemas.microsoft.com/office/drawing/2014/main" id="{54CFF0E6-16DA-0A4F-87B5-4F81C99C2C69}"/>
              </a:ext>
            </a:extLst>
          </p:cNvPr>
          <p:cNvSpPr txBox="1"/>
          <p:nvPr/>
        </p:nvSpPr>
        <p:spPr>
          <a:xfrm>
            <a:off x="1080273" y="5655300"/>
            <a:ext cx="88122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Recommendation: always use the packages building block to install distro packages</a:t>
            </a:r>
          </a:p>
        </p:txBody>
      </p:sp>
    </p:spTree>
    <p:extLst>
      <p:ext uri="{BB962C8B-B14F-4D97-AF65-F5344CB8AC3E}">
        <p14:creationId xmlns:p14="http://schemas.microsoft.com/office/powerpoint/2010/main" val="5828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82E7-031D-5040-BCA8-A7EF4BD1E944}"/>
              </a:ext>
            </a:extLst>
          </p:cNvPr>
          <p:cNvSpPr>
            <a:spLocks noGrp="1"/>
          </p:cNvSpPr>
          <p:nvPr>
            <p:ph type="title"/>
          </p:nvPr>
        </p:nvSpPr>
        <p:spPr/>
        <p:txBody>
          <a:bodyPr/>
          <a:lstStyle/>
          <a:p>
            <a:r>
              <a:rPr lang="en-US" dirty="0"/>
              <a:t>Big picture</a:t>
            </a:r>
          </a:p>
        </p:txBody>
      </p:sp>
      <p:pic>
        <p:nvPicPr>
          <p:cNvPr id="3" name="Picture 2">
            <a:extLst>
              <a:ext uri="{FF2B5EF4-FFF2-40B4-BE49-F238E27FC236}">
                <a16:creationId xmlns:a16="http://schemas.microsoft.com/office/drawing/2014/main" id="{EFF9FF80-5813-C945-AB67-80A8AAC0A22B}"/>
              </a:ext>
            </a:extLst>
          </p:cNvPr>
          <p:cNvPicPr>
            <a:picLocks noChangeAspect="1"/>
          </p:cNvPicPr>
          <p:nvPr/>
        </p:nvPicPr>
        <p:blipFill>
          <a:blip r:embed="rId2"/>
          <a:stretch>
            <a:fillRect/>
          </a:stretch>
        </p:blipFill>
        <p:spPr>
          <a:xfrm>
            <a:off x="0" y="1782365"/>
            <a:ext cx="10972800" cy="2607469"/>
          </a:xfrm>
          <a:prstGeom prst="rect">
            <a:avLst/>
          </a:prstGeom>
        </p:spPr>
      </p:pic>
    </p:spTree>
    <p:extLst>
      <p:ext uri="{BB962C8B-B14F-4D97-AF65-F5344CB8AC3E}">
        <p14:creationId xmlns:p14="http://schemas.microsoft.com/office/powerpoint/2010/main" val="370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B10F-113E-9745-961D-6BB8173B9639}"/>
              </a:ext>
            </a:extLst>
          </p:cNvPr>
          <p:cNvSpPr>
            <a:spLocks noGrp="1"/>
          </p:cNvSpPr>
          <p:nvPr>
            <p:ph type="title"/>
          </p:nvPr>
        </p:nvSpPr>
        <p:spPr/>
        <p:txBody>
          <a:bodyPr/>
          <a:lstStyle/>
          <a:p>
            <a:r>
              <a:rPr lang="en-US" dirty="0"/>
              <a:t>Building an HPC application Image</a:t>
            </a:r>
          </a:p>
        </p:txBody>
      </p:sp>
      <p:sp>
        <p:nvSpPr>
          <p:cNvPr id="3" name="Content Placeholder 2">
            <a:extLst>
              <a:ext uri="{FF2B5EF4-FFF2-40B4-BE49-F238E27FC236}">
                <a16:creationId xmlns:a16="http://schemas.microsoft.com/office/drawing/2014/main" id="{356A7A15-1C66-D547-B366-6276646547A3}"/>
              </a:ext>
            </a:extLst>
          </p:cNvPr>
          <p:cNvSpPr>
            <a:spLocks noGrp="1"/>
          </p:cNvSpPr>
          <p:nvPr>
            <p:ph idx="1"/>
          </p:nvPr>
        </p:nvSpPr>
        <p:spPr/>
        <p:txBody>
          <a:bodyPr/>
          <a:lstStyle/>
          <a:p>
            <a:pPr marL="457200" indent="-457200">
              <a:buFont typeface="+mj-lt"/>
              <a:buAutoNum type="arabicPeriod"/>
            </a:pPr>
            <a:r>
              <a:rPr lang="en-US" dirty="0"/>
              <a:t>Use the HPC base image as your starting point</a:t>
            </a:r>
            <a:br>
              <a:rPr lang="en-US" dirty="0"/>
            </a:br>
            <a:br>
              <a:rPr lang="en-US" dirty="0"/>
            </a:br>
            <a:endParaRPr lang="en-US" dirty="0"/>
          </a:p>
          <a:p>
            <a:pPr marL="457200" indent="-457200">
              <a:buFont typeface="+mj-lt"/>
              <a:buAutoNum type="arabicPeriod"/>
            </a:pPr>
            <a:r>
              <a:rPr lang="en-US" dirty="0"/>
              <a:t>Generate a </a:t>
            </a:r>
            <a:r>
              <a:rPr lang="en-US" dirty="0" err="1"/>
              <a:t>Dockerfile</a:t>
            </a:r>
            <a:r>
              <a:rPr lang="en-US" dirty="0"/>
              <a:t> from the HPC base recipe </a:t>
            </a:r>
            <a:r>
              <a:rPr lang="en-US" dirty="0" err="1"/>
              <a:t>Dockerfile</a:t>
            </a:r>
            <a:r>
              <a:rPr lang="en-US" dirty="0"/>
              <a:t> and manually edit it to add the steps to build your application</a:t>
            </a:r>
            <a:br>
              <a:rPr lang="en-US" dirty="0"/>
            </a:br>
            <a:br>
              <a:rPr lang="en-US" dirty="0"/>
            </a:br>
            <a:endParaRPr lang="en-US" dirty="0"/>
          </a:p>
          <a:p>
            <a:pPr marL="457200" indent="-457200">
              <a:buFont typeface="+mj-lt"/>
              <a:buAutoNum type="arabicPeriod"/>
            </a:pPr>
            <a:r>
              <a:rPr lang="en-US" dirty="0"/>
              <a:t>Copy the HPC base recipe file and add your application build steps to the recipe</a:t>
            </a:r>
          </a:p>
        </p:txBody>
      </p:sp>
      <p:sp>
        <p:nvSpPr>
          <p:cNvPr id="4" name="Text Placeholder 3">
            <a:extLst>
              <a:ext uri="{FF2B5EF4-FFF2-40B4-BE49-F238E27FC236}">
                <a16:creationId xmlns:a16="http://schemas.microsoft.com/office/drawing/2014/main" id="{9D975BA1-C240-D840-98EA-97508896F0E2}"/>
              </a:ext>
            </a:extLst>
          </p:cNvPr>
          <p:cNvSpPr>
            <a:spLocks noGrp="1"/>
          </p:cNvSpPr>
          <p:nvPr>
            <p:ph type="body" sz="quarter" idx="10"/>
          </p:nvPr>
        </p:nvSpPr>
        <p:spPr/>
        <p:txBody>
          <a:bodyPr/>
          <a:lstStyle/>
          <a:p>
            <a:r>
              <a:rPr lang="en-US" dirty="0"/>
              <a:t>Analogous workflows for Singularity</a:t>
            </a:r>
          </a:p>
        </p:txBody>
      </p:sp>
      <p:sp>
        <p:nvSpPr>
          <p:cNvPr id="5" name="Rounded Rectangle 4">
            <a:extLst>
              <a:ext uri="{FF2B5EF4-FFF2-40B4-BE49-F238E27FC236}">
                <a16:creationId xmlns:a16="http://schemas.microsoft.com/office/drawing/2014/main" id="{CA6E021A-A70E-8C40-ADEE-6E30F7BAD1DF}"/>
              </a:ext>
            </a:extLst>
          </p:cNvPr>
          <p:cNvSpPr/>
          <p:nvPr/>
        </p:nvSpPr>
        <p:spPr>
          <a:xfrm>
            <a:off x="1422400" y="2565400"/>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recipe</a:t>
            </a:r>
          </a:p>
        </p:txBody>
      </p:sp>
      <p:sp>
        <p:nvSpPr>
          <p:cNvPr id="7" name="Rounded Rectangle 6">
            <a:extLst>
              <a:ext uri="{FF2B5EF4-FFF2-40B4-BE49-F238E27FC236}">
                <a16:creationId xmlns:a16="http://schemas.microsoft.com/office/drawing/2014/main" id="{6F10D98C-B482-DC41-8554-B1E5E43CA7A7}"/>
              </a:ext>
            </a:extLst>
          </p:cNvPr>
          <p:cNvSpPr/>
          <p:nvPr/>
        </p:nvSpPr>
        <p:spPr>
          <a:xfrm>
            <a:off x="3464547" y="2565400"/>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8" name="Rounded Rectangle 7">
            <a:extLst>
              <a:ext uri="{FF2B5EF4-FFF2-40B4-BE49-F238E27FC236}">
                <a16:creationId xmlns:a16="http://schemas.microsoft.com/office/drawing/2014/main" id="{71469A81-7602-A644-8C68-1DAF09D61CC7}"/>
              </a:ext>
            </a:extLst>
          </p:cNvPr>
          <p:cNvSpPr/>
          <p:nvPr/>
        </p:nvSpPr>
        <p:spPr>
          <a:xfrm>
            <a:off x="5506694" y="2565400"/>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image</a:t>
            </a:r>
          </a:p>
        </p:txBody>
      </p:sp>
      <p:sp>
        <p:nvSpPr>
          <p:cNvPr id="9" name="Rounded Rectangle 8">
            <a:extLst>
              <a:ext uri="{FF2B5EF4-FFF2-40B4-BE49-F238E27FC236}">
                <a16:creationId xmlns:a16="http://schemas.microsoft.com/office/drawing/2014/main" id="{5F731D3F-B9AD-634B-B120-40D8BD652630}"/>
              </a:ext>
            </a:extLst>
          </p:cNvPr>
          <p:cNvSpPr/>
          <p:nvPr/>
        </p:nvSpPr>
        <p:spPr>
          <a:xfrm>
            <a:off x="7548841" y="2565400"/>
            <a:ext cx="1827867" cy="457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n-US" dirty="0" err="1"/>
              <a:t>Dockerfile</a:t>
            </a:r>
            <a:endParaRPr lang="en-US" dirty="0"/>
          </a:p>
        </p:txBody>
      </p:sp>
      <p:cxnSp>
        <p:nvCxnSpPr>
          <p:cNvPr id="11" name="Straight Arrow Connector 10">
            <a:extLst>
              <a:ext uri="{FF2B5EF4-FFF2-40B4-BE49-F238E27FC236}">
                <a16:creationId xmlns:a16="http://schemas.microsoft.com/office/drawing/2014/main" id="{36BAB4E3-A733-AC42-AF9F-C83ABD60E29E}"/>
              </a:ext>
            </a:extLst>
          </p:cNvPr>
          <p:cNvCxnSpPr>
            <a:stCxn id="5" idx="3"/>
            <a:endCxn id="7" idx="1"/>
          </p:cNvCxnSpPr>
          <p:nvPr/>
        </p:nvCxnSpPr>
        <p:spPr>
          <a:xfrm>
            <a:off x="3251200" y="279400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21E889-6AF4-9C44-A367-72263F105960}"/>
              </a:ext>
            </a:extLst>
          </p:cNvPr>
          <p:cNvCxnSpPr>
            <a:cxnSpLocks/>
            <a:stCxn id="7" idx="3"/>
            <a:endCxn id="8" idx="1"/>
          </p:cNvCxnSpPr>
          <p:nvPr/>
        </p:nvCxnSpPr>
        <p:spPr>
          <a:xfrm>
            <a:off x="5293347" y="279400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FC337D-467C-CB4C-A38D-92C277FD1267}"/>
              </a:ext>
            </a:extLst>
          </p:cNvPr>
          <p:cNvCxnSpPr>
            <a:cxnSpLocks/>
            <a:stCxn id="8" idx="3"/>
            <a:endCxn id="9" idx="1"/>
          </p:cNvCxnSpPr>
          <p:nvPr/>
        </p:nvCxnSpPr>
        <p:spPr>
          <a:xfrm>
            <a:off x="7335494" y="279400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C3A53F6C-7E96-EE4E-AED8-54A1FBC9B9A0}"/>
              </a:ext>
            </a:extLst>
          </p:cNvPr>
          <p:cNvSpPr/>
          <p:nvPr/>
        </p:nvSpPr>
        <p:spPr>
          <a:xfrm>
            <a:off x="1422400" y="3850780"/>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recipe</a:t>
            </a:r>
          </a:p>
        </p:txBody>
      </p:sp>
      <p:sp>
        <p:nvSpPr>
          <p:cNvPr id="20" name="Rounded Rectangle 19">
            <a:extLst>
              <a:ext uri="{FF2B5EF4-FFF2-40B4-BE49-F238E27FC236}">
                <a16:creationId xmlns:a16="http://schemas.microsoft.com/office/drawing/2014/main" id="{7DDF9508-3E92-C84F-B628-F4BAD0084976}"/>
              </a:ext>
            </a:extLst>
          </p:cNvPr>
          <p:cNvSpPr/>
          <p:nvPr/>
        </p:nvSpPr>
        <p:spPr>
          <a:xfrm>
            <a:off x="3464547" y="3850780"/>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21" name="Rounded Rectangle 20">
            <a:extLst>
              <a:ext uri="{FF2B5EF4-FFF2-40B4-BE49-F238E27FC236}">
                <a16:creationId xmlns:a16="http://schemas.microsoft.com/office/drawing/2014/main" id="{AEB76F3D-BA1D-C64F-8C65-ED957FD27D2E}"/>
              </a:ext>
            </a:extLst>
          </p:cNvPr>
          <p:cNvSpPr/>
          <p:nvPr/>
        </p:nvSpPr>
        <p:spPr>
          <a:xfrm>
            <a:off x="5506694" y="3850780"/>
            <a:ext cx="1828800" cy="457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n-US" dirty="0" err="1"/>
              <a:t>Dockerfile</a:t>
            </a:r>
            <a:endParaRPr lang="en-US" dirty="0"/>
          </a:p>
        </p:txBody>
      </p:sp>
      <p:cxnSp>
        <p:nvCxnSpPr>
          <p:cNvPr id="23" name="Straight Arrow Connector 22">
            <a:extLst>
              <a:ext uri="{FF2B5EF4-FFF2-40B4-BE49-F238E27FC236}">
                <a16:creationId xmlns:a16="http://schemas.microsoft.com/office/drawing/2014/main" id="{04575F32-1FEF-D046-9BB1-A967FE0A3891}"/>
              </a:ext>
            </a:extLst>
          </p:cNvPr>
          <p:cNvCxnSpPr>
            <a:stCxn id="19" idx="3"/>
            <a:endCxn id="20" idx="1"/>
          </p:cNvCxnSpPr>
          <p:nvPr/>
        </p:nvCxnSpPr>
        <p:spPr>
          <a:xfrm>
            <a:off x="3251200" y="407938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9A26D5-6145-6F44-823E-DB3E080C2C9A}"/>
              </a:ext>
            </a:extLst>
          </p:cNvPr>
          <p:cNvCxnSpPr>
            <a:cxnSpLocks/>
            <a:stCxn id="20" idx="3"/>
            <a:endCxn id="21" idx="1"/>
          </p:cNvCxnSpPr>
          <p:nvPr/>
        </p:nvCxnSpPr>
        <p:spPr>
          <a:xfrm>
            <a:off x="5293347" y="407938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A72C45-B9C0-1940-AE96-E59525AADDD7}"/>
              </a:ext>
            </a:extLst>
          </p:cNvPr>
          <p:cNvCxnSpPr>
            <a:cxnSpLocks/>
            <a:stCxn id="21" idx="3"/>
          </p:cNvCxnSpPr>
          <p:nvPr/>
        </p:nvCxnSpPr>
        <p:spPr>
          <a:xfrm>
            <a:off x="7335494" y="407938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278524-0DEE-184F-A9DD-4C281EA169CD}"/>
              </a:ext>
            </a:extLst>
          </p:cNvPr>
          <p:cNvCxnSpPr>
            <a:cxnSpLocks/>
            <a:stCxn id="9" idx="3"/>
          </p:cNvCxnSpPr>
          <p:nvPr/>
        </p:nvCxnSpPr>
        <p:spPr>
          <a:xfrm>
            <a:off x="9376708" y="2794000"/>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E1C1361-3977-8C49-95BE-ED3E7718942E}"/>
              </a:ext>
            </a:extLst>
          </p:cNvPr>
          <p:cNvSpPr/>
          <p:nvPr/>
        </p:nvSpPr>
        <p:spPr>
          <a:xfrm>
            <a:off x="1422400" y="4950669"/>
            <a:ext cx="1828800" cy="457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recipe</a:t>
            </a:r>
          </a:p>
        </p:txBody>
      </p:sp>
      <p:sp>
        <p:nvSpPr>
          <p:cNvPr id="29" name="Rounded Rectangle 28">
            <a:extLst>
              <a:ext uri="{FF2B5EF4-FFF2-40B4-BE49-F238E27FC236}">
                <a16:creationId xmlns:a16="http://schemas.microsoft.com/office/drawing/2014/main" id="{7EC80D6C-6537-9A43-84E0-30CD8F954B76}"/>
              </a:ext>
            </a:extLst>
          </p:cNvPr>
          <p:cNvSpPr/>
          <p:nvPr/>
        </p:nvSpPr>
        <p:spPr>
          <a:xfrm>
            <a:off x="3464547" y="4950669"/>
            <a:ext cx="1828800" cy="457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recipe</a:t>
            </a:r>
          </a:p>
        </p:txBody>
      </p:sp>
      <p:cxnSp>
        <p:nvCxnSpPr>
          <p:cNvPr id="31" name="Straight Arrow Connector 30">
            <a:extLst>
              <a:ext uri="{FF2B5EF4-FFF2-40B4-BE49-F238E27FC236}">
                <a16:creationId xmlns:a16="http://schemas.microsoft.com/office/drawing/2014/main" id="{DC912DFC-15A4-2A41-B44A-3376217EA551}"/>
              </a:ext>
            </a:extLst>
          </p:cNvPr>
          <p:cNvCxnSpPr>
            <a:stCxn id="28" idx="3"/>
            <a:endCxn id="29" idx="1"/>
          </p:cNvCxnSpPr>
          <p:nvPr/>
        </p:nvCxnSpPr>
        <p:spPr>
          <a:xfrm>
            <a:off x="3251200" y="5179269"/>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F5F985-4639-9D45-80D7-F7C2D96AD9A6}"/>
              </a:ext>
            </a:extLst>
          </p:cNvPr>
          <p:cNvCxnSpPr>
            <a:cxnSpLocks/>
            <a:stCxn id="29" idx="3"/>
          </p:cNvCxnSpPr>
          <p:nvPr/>
        </p:nvCxnSpPr>
        <p:spPr>
          <a:xfrm>
            <a:off x="5293347" y="5179269"/>
            <a:ext cx="213347" cy="0"/>
          </a:xfrm>
          <a:prstGeom prst="straightConnector1">
            <a:avLst/>
          </a:prstGeom>
          <a:ln w="317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E1CD062-634E-994B-8507-129E3A000BAD}"/>
              </a:ext>
            </a:extLst>
          </p:cNvPr>
          <p:cNvSpPr/>
          <p:nvPr/>
        </p:nvSpPr>
        <p:spPr>
          <a:xfrm>
            <a:off x="1308100" y="2438400"/>
            <a:ext cx="6134100" cy="711200"/>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B089B5-40E9-F542-9F63-7E26F7F29CA8}"/>
              </a:ext>
            </a:extLst>
          </p:cNvPr>
          <p:cNvSpPr/>
          <p:nvPr/>
        </p:nvSpPr>
        <p:spPr>
          <a:xfrm>
            <a:off x="117987" y="5700794"/>
            <a:ext cx="9832258" cy="369332"/>
          </a:xfrm>
          <a:prstGeom prst="rect">
            <a:avLst/>
          </a:prstGeom>
        </p:spPr>
        <p:txBody>
          <a:bodyPr wrap="square">
            <a:spAutoFit/>
          </a:bodyPr>
          <a:lstStyle/>
          <a:p>
            <a:r>
              <a:rPr lang="en-US" dirty="0">
                <a:solidFill>
                  <a:schemeClr val="bg1"/>
                </a:solidFill>
              </a:rPr>
              <a:t>See </a:t>
            </a:r>
            <a:r>
              <a:rPr lang="en-US" dirty="0">
                <a:solidFill>
                  <a:schemeClr val="bg1"/>
                </a:solidFill>
                <a:hlinkClick r:id="rId2"/>
              </a:rPr>
              <a:t>https://devblogs.nvidia.com/making-containers-easier-with-hpc-container-maker/</a:t>
            </a:r>
            <a:endParaRPr lang="en-US" dirty="0">
              <a:solidFill>
                <a:schemeClr val="bg1"/>
              </a:solidFill>
            </a:endParaRPr>
          </a:p>
        </p:txBody>
      </p:sp>
    </p:spTree>
    <p:extLst>
      <p:ext uri="{BB962C8B-B14F-4D97-AF65-F5344CB8AC3E}">
        <p14:creationId xmlns:p14="http://schemas.microsoft.com/office/powerpoint/2010/main" val="242711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844A-6E7D-EC4A-9814-BA18FD5C93A0}"/>
              </a:ext>
            </a:extLst>
          </p:cNvPr>
          <p:cNvSpPr>
            <a:spLocks noGrp="1"/>
          </p:cNvSpPr>
          <p:nvPr>
            <p:ph type="title"/>
          </p:nvPr>
        </p:nvSpPr>
        <p:spPr/>
        <p:txBody>
          <a:bodyPr/>
          <a:lstStyle/>
          <a:p>
            <a:r>
              <a:rPr lang="en-US" dirty="0"/>
              <a:t>Full programming language available</a:t>
            </a:r>
          </a:p>
        </p:txBody>
      </p:sp>
      <p:sp>
        <p:nvSpPr>
          <p:cNvPr id="3" name="Content Placeholder 2">
            <a:extLst>
              <a:ext uri="{FF2B5EF4-FFF2-40B4-BE49-F238E27FC236}">
                <a16:creationId xmlns:a16="http://schemas.microsoft.com/office/drawing/2014/main" id="{11504727-4641-CC4F-857A-1BB9C22A1159}"/>
              </a:ext>
            </a:extLst>
          </p:cNvPr>
          <p:cNvSpPr>
            <a:spLocks noGrp="1"/>
          </p:cNvSpPr>
          <p:nvPr>
            <p:ph idx="1"/>
          </p:nvPr>
        </p:nvSpPr>
        <p:spPr/>
        <p:txBody>
          <a:bodyPr/>
          <a:lstStyle/>
          <a:p>
            <a:r>
              <a:rPr lang="en-US" sz="1800" dirty="0">
                <a:latin typeface="Consolas" panose="020B0609020204030204" pitchFamily="49" charset="0"/>
                <a:cs typeface="Consolas" panose="020B0609020204030204" pitchFamily="49" charset="0"/>
              </a:rPr>
              <a:t># get and validate precision</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VALID_PRECISION = [‘single’, ‘double’, ‘mixed’]</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precision = </a:t>
            </a:r>
            <a:r>
              <a:rPr lang="en-US" sz="1800" dirty="0" err="1">
                <a:latin typeface="Consolas" panose="020B0609020204030204" pitchFamily="49" charset="0"/>
                <a:cs typeface="Consolas" panose="020B0609020204030204" pitchFamily="49" charset="0"/>
              </a:rPr>
              <a:t>USERARG.get</a:t>
            </a:r>
            <a:r>
              <a:rPr lang="en-US" sz="1800" dirty="0">
                <a:latin typeface="Consolas" panose="020B0609020204030204" pitchFamily="49" charset="0"/>
                <a:cs typeface="Consolas" panose="020B0609020204030204" pitchFamily="49" charset="0"/>
              </a:rPr>
              <a:t>(’LAMMPS_PRECISION’, ‘single’)</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if precision not in VALID_PRECISION:</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raise </a:t>
            </a:r>
            <a:r>
              <a:rPr lang="en-US" sz="1800" dirty="0" err="1">
                <a:latin typeface="Consolas" panose="020B0609020204030204" pitchFamily="49" charset="0"/>
                <a:cs typeface="Consolas" panose="020B0609020204030204" pitchFamily="49" charset="0"/>
              </a:rPr>
              <a:t>ValueError</a:t>
            </a:r>
            <a:r>
              <a:rPr lang="en-US" sz="1800" dirty="0">
                <a:latin typeface="Consolas" panose="020B0609020204030204" pitchFamily="49" charset="0"/>
                <a:cs typeface="Consolas" panose="020B0609020204030204" pitchFamily="49" charset="0"/>
              </a:rPr>
              <a:t>(‘Invalid precision’)</a:t>
            </a:r>
          </a:p>
          <a:p>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Stage0 += shell(commands=[‘make –f </a:t>
            </a:r>
            <a:r>
              <a:rPr lang="en-US" sz="1800" dirty="0" err="1">
                <a:latin typeface="Consolas" panose="020B0609020204030204" pitchFamily="49" charset="0"/>
                <a:cs typeface="Consolas" panose="020B0609020204030204" pitchFamily="49" charset="0"/>
              </a:rPr>
              <a:t>Makefile.linux</a:t>
            </a:r>
            <a:r>
              <a:rPr lang="en-US" sz="1800" dirty="0">
                <a:latin typeface="Consolas" panose="020B0609020204030204" pitchFamily="49" charset="0"/>
                <a:cs typeface="Consolas" panose="020B0609020204030204" pitchFamily="49" charset="0"/>
              </a:rPr>
              <a:t>.{}’.format(precision), …])</a:t>
            </a:r>
          </a:p>
          <a:p>
            <a:r>
              <a:rPr lang="en-US" sz="1800" dirty="0">
                <a:latin typeface="Consolas" panose="020B0609020204030204" pitchFamily="49" charset="0"/>
                <a:cs typeface="Consolas" panose="020B0609020204030204" pitchFamily="49" charset="0"/>
              </a:rPr>
              <a:t>…</a:t>
            </a:r>
          </a:p>
        </p:txBody>
      </p:sp>
      <p:sp>
        <p:nvSpPr>
          <p:cNvPr id="4" name="Text Placeholder 3">
            <a:extLst>
              <a:ext uri="{FF2B5EF4-FFF2-40B4-BE49-F238E27FC236}">
                <a16:creationId xmlns:a16="http://schemas.microsoft.com/office/drawing/2014/main" id="{06EA5E7F-8EAF-A94C-A3C9-90332D899893}"/>
              </a:ext>
            </a:extLst>
          </p:cNvPr>
          <p:cNvSpPr>
            <a:spLocks noGrp="1"/>
          </p:cNvSpPr>
          <p:nvPr>
            <p:ph type="body" sz="quarter" idx="10"/>
          </p:nvPr>
        </p:nvSpPr>
        <p:spPr/>
        <p:txBody>
          <a:bodyPr/>
          <a:lstStyle/>
          <a:p>
            <a:r>
              <a:rPr lang="en-US" dirty="0"/>
              <a:t>Conditional branching, validation, etc.</a:t>
            </a:r>
          </a:p>
        </p:txBody>
      </p:sp>
      <p:sp>
        <p:nvSpPr>
          <p:cNvPr id="5" name="TextBox 4">
            <a:extLst>
              <a:ext uri="{FF2B5EF4-FFF2-40B4-BE49-F238E27FC236}">
                <a16:creationId xmlns:a16="http://schemas.microsoft.com/office/drawing/2014/main" id="{BA970204-4931-954A-A186-5CF8D827863F}"/>
              </a:ext>
            </a:extLst>
          </p:cNvPr>
          <p:cNvSpPr txBox="1"/>
          <p:nvPr/>
        </p:nvSpPr>
        <p:spPr>
          <a:xfrm>
            <a:off x="116285" y="5821960"/>
            <a:ext cx="224933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400" dirty="0">
                <a:solidFill>
                  <a:schemeClr val="bg1"/>
                </a:solidFill>
              </a:rPr>
              <a:t>Courtesy of Logan </a:t>
            </a:r>
            <a:r>
              <a:rPr lang="en-US" sz="1400" dirty="0" err="1">
                <a:solidFill>
                  <a:schemeClr val="bg1"/>
                </a:solidFill>
              </a:rPr>
              <a:t>Herche</a:t>
            </a:r>
            <a:endParaRPr lang="en-US" sz="1400" dirty="0">
              <a:solidFill>
                <a:schemeClr val="bg1"/>
              </a:solidFill>
            </a:endParaRPr>
          </a:p>
        </p:txBody>
      </p:sp>
      <p:sp>
        <p:nvSpPr>
          <p:cNvPr id="6" name="TextBox 5">
            <a:extLst>
              <a:ext uri="{FF2B5EF4-FFF2-40B4-BE49-F238E27FC236}">
                <a16:creationId xmlns:a16="http://schemas.microsoft.com/office/drawing/2014/main" id="{AEB85276-E5CA-354A-8C6A-2CBF1F435DCB}"/>
              </a:ext>
            </a:extLst>
          </p:cNvPr>
          <p:cNvSpPr txBox="1"/>
          <p:nvPr/>
        </p:nvSpPr>
        <p:spPr>
          <a:xfrm>
            <a:off x="2671369" y="5150484"/>
            <a:ext cx="563006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hpccm</a:t>
            </a:r>
            <a:r>
              <a:rPr lang="en-US" dirty="0">
                <a:solidFill>
                  <a:schemeClr val="bg1"/>
                </a:solidFill>
                <a:latin typeface="Consolas" panose="020B0609020204030204" pitchFamily="49" charset="0"/>
                <a:cs typeface="Consolas" panose="020B0609020204030204" pitchFamily="49" charset="0"/>
              </a:rPr>
              <a:t> … --</a:t>
            </a:r>
            <a:r>
              <a:rPr lang="en-US" dirty="0" err="1">
                <a:solidFill>
                  <a:schemeClr val="bg1"/>
                </a:solidFill>
                <a:latin typeface="Consolas" panose="020B0609020204030204" pitchFamily="49" charset="0"/>
                <a:cs typeface="Consolas" panose="020B0609020204030204" pitchFamily="49" charset="0"/>
              </a:rPr>
              <a:t>userarg</a:t>
            </a:r>
            <a:r>
              <a:rPr lang="en-US" dirty="0">
                <a:solidFill>
                  <a:schemeClr val="bg1"/>
                </a:solidFill>
                <a:latin typeface="Consolas" panose="020B0609020204030204" pitchFamily="49" charset="0"/>
                <a:cs typeface="Consolas" panose="020B0609020204030204" pitchFamily="49" charset="0"/>
              </a:rPr>
              <a:t> LAMMPS_PRECISION=single</a:t>
            </a:r>
          </a:p>
        </p:txBody>
      </p:sp>
    </p:spTree>
    <p:extLst>
      <p:ext uri="{BB962C8B-B14F-4D97-AF65-F5344CB8AC3E}">
        <p14:creationId xmlns:p14="http://schemas.microsoft.com/office/powerpoint/2010/main" val="2959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B808-604F-4B49-8A95-DC10AA8BD5D5}"/>
              </a:ext>
            </a:extLst>
          </p:cNvPr>
          <p:cNvSpPr>
            <a:spLocks noGrp="1"/>
          </p:cNvSpPr>
          <p:nvPr>
            <p:ph type="title"/>
          </p:nvPr>
        </p:nvSpPr>
        <p:spPr/>
        <p:txBody>
          <a:bodyPr/>
          <a:lstStyle/>
          <a:p>
            <a:r>
              <a:rPr lang="en-US" dirty="0"/>
              <a:t>What if a container image is not available from NGC?</a:t>
            </a:r>
          </a:p>
        </p:txBody>
      </p:sp>
    </p:spTree>
    <p:extLst>
      <p:ext uri="{BB962C8B-B14F-4D97-AF65-F5344CB8AC3E}">
        <p14:creationId xmlns:p14="http://schemas.microsoft.com/office/powerpoint/2010/main" val="385528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DB8B-0B7E-B944-9DF2-13E0CB98C946}"/>
              </a:ext>
            </a:extLst>
          </p:cNvPr>
          <p:cNvSpPr>
            <a:spLocks noGrp="1"/>
          </p:cNvSpPr>
          <p:nvPr>
            <p:ph type="title"/>
          </p:nvPr>
        </p:nvSpPr>
        <p:spPr/>
        <p:txBody>
          <a:bodyPr/>
          <a:lstStyle/>
          <a:p>
            <a:r>
              <a:rPr lang="en-US" dirty="0"/>
              <a:t>Bare metal vs. Container workflows</a:t>
            </a:r>
          </a:p>
        </p:txBody>
      </p:sp>
      <p:sp>
        <p:nvSpPr>
          <p:cNvPr id="5" name="Content Placeholder 4">
            <a:extLst>
              <a:ext uri="{FF2B5EF4-FFF2-40B4-BE49-F238E27FC236}">
                <a16:creationId xmlns:a16="http://schemas.microsoft.com/office/drawing/2014/main" id="{1F0CDACA-E953-944E-BF84-6214C40EC9C6}"/>
              </a:ext>
            </a:extLst>
          </p:cNvPr>
          <p:cNvSpPr>
            <a:spLocks noGrp="1"/>
          </p:cNvSpPr>
          <p:nvPr>
            <p:ph sz="half" idx="1"/>
          </p:nvPr>
        </p:nvSpPr>
        <p:spPr/>
        <p:txBody>
          <a:bodyPr/>
          <a:lstStyle/>
          <a:p>
            <a:pPr marL="0" indent="0">
              <a:buNone/>
            </a:pPr>
            <a:r>
              <a:rPr lang="en-US" dirty="0">
                <a:solidFill>
                  <a:schemeClr val="bg2"/>
                </a:solidFill>
              </a:rPr>
              <a:t>Login to system (e.g., CentOS 7 with Mellanox OFED 3.4)</a:t>
            </a: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PrgEnv</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GCC+OpenMPI</a:t>
            </a:r>
            <a:endParaRPr lang="en-US" sz="16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cuda</a:t>
            </a:r>
            <a:r>
              <a:rPr lang="en-US" sz="1600" dirty="0">
                <a:latin typeface="Menlo" panose="020B0609030804020204" pitchFamily="49" charset="0"/>
                <a:ea typeface="Menlo" panose="020B0609030804020204" pitchFamily="49" charset="0"/>
                <a:cs typeface="Menlo" panose="020B0609030804020204" pitchFamily="49" charset="0"/>
              </a:rPr>
              <a:t>/9.0</a:t>
            </a: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gcc</a:t>
            </a:r>
            <a:endParaRPr lang="en-US" sz="16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openmpi</a:t>
            </a:r>
            <a:r>
              <a:rPr lang="en-US" sz="1600" dirty="0">
                <a:latin typeface="Menlo" panose="020B0609030804020204" pitchFamily="49" charset="0"/>
                <a:ea typeface="Menlo" panose="020B0609030804020204" pitchFamily="49" charset="0"/>
                <a:cs typeface="Menlo" panose="020B0609030804020204" pitchFamily="49" charset="0"/>
              </a:rPr>
              <a:t>/1.10.7</a:t>
            </a:r>
          </a:p>
          <a:p>
            <a:pPr marL="0" indent="0">
              <a:buNone/>
            </a:pPr>
            <a:r>
              <a:rPr lang="en-US" dirty="0">
                <a:solidFill>
                  <a:schemeClr val="bg2"/>
                </a:solidFill>
              </a:rPr>
              <a:t>Steps to build application</a:t>
            </a:r>
          </a:p>
        </p:txBody>
      </p:sp>
      <p:sp>
        <p:nvSpPr>
          <p:cNvPr id="6" name="Content Placeholder 5">
            <a:extLst>
              <a:ext uri="{FF2B5EF4-FFF2-40B4-BE49-F238E27FC236}">
                <a16:creationId xmlns:a16="http://schemas.microsoft.com/office/drawing/2014/main" id="{4A8B5DC8-7FB0-B848-B3BA-639FC2091660}"/>
              </a:ext>
            </a:extLst>
          </p:cNvPr>
          <p:cNvSpPr>
            <a:spLocks noGrp="1"/>
          </p:cNvSpPr>
          <p:nvPr>
            <p:ph sz="half" idx="2"/>
          </p:nvPr>
        </p:nvSpPr>
        <p:spPr/>
        <p:txBody>
          <a:bodyPr anchor="t"/>
          <a:lstStyle/>
          <a:p>
            <a:pPr marL="0" indent="0">
              <a:buNone/>
            </a:pPr>
            <a:r>
              <a:rPr lang="en-US" sz="2000" dirty="0">
                <a:latin typeface="Consolas" panose="020B0609020204030204" pitchFamily="49" charset="0"/>
                <a:cs typeface="Consolas" panose="020B0609020204030204" pitchFamily="49" charset="0"/>
              </a:rPr>
              <a:t>FROM </a:t>
            </a:r>
            <a:r>
              <a:rPr lang="en-US" sz="2000" dirty="0" err="1">
                <a:latin typeface="Consolas" panose="020B0609020204030204" pitchFamily="49" charset="0"/>
                <a:cs typeface="Consolas" panose="020B0609020204030204" pitchFamily="49" charset="0"/>
              </a:rPr>
              <a:t>nvidia</a:t>
            </a:r>
            <a:r>
              <a:rPr lang="en-US" sz="2000" dirty="0">
                <a:latin typeface="Consolas" panose="020B0609020204030204" pitchFamily="49" charset="0"/>
                <a:cs typeface="Consolas" panose="020B0609020204030204" pitchFamily="49" charset="0"/>
              </a:rPr>
              <a:t>/cuda:9.0-devel-centos7</a:t>
            </a:r>
          </a:p>
        </p:txBody>
      </p:sp>
      <p:sp>
        <p:nvSpPr>
          <p:cNvPr id="7" name="Text Placeholder 6">
            <a:extLst>
              <a:ext uri="{FF2B5EF4-FFF2-40B4-BE49-F238E27FC236}">
                <a16:creationId xmlns:a16="http://schemas.microsoft.com/office/drawing/2014/main" id="{0437F32F-80F4-8448-BCAC-B695065005C5}"/>
              </a:ext>
            </a:extLst>
          </p:cNvPr>
          <p:cNvSpPr>
            <a:spLocks noGrp="1"/>
          </p:cNvSpPr>
          <p:nvPr>
            <p:ph type="body" sz="quarter" idx="10"/>
          </p:nvPr>
        </p:nvSpPr>
        <p:spPr/>
        <p:txBody>
          <a:bodyPr/>
          <a:lstStyle/>
          <a:p>
            <a:endParaRPr lang="en-US"/>
          </a:p>
        </p:txBody>
      </p:sp>
      <p:sp>
        <p:nvSpPr>
          <p:cNvPr id="10" name="Rounded Rectangle 9">
            <a:extLst>
              <a:ext uri="{FF2B5EF4-FFF2-40B4-BE49-F238E27FC236}">
                <a16:creationId xmlns:a16="http://schemas.microsoft.com/office/drawing/2014/main" id="{97E931A8-7293-3E4B-A52E-2FE11A791615}"/>
              </a:ext>
            </a:extLst>
          </p:cNvPr>
          <p:cNvSpPr/>
          <p:nvPr/>
        </p:nvSpPr>
        <p:spPr>
          <a:xfrm>
            <a:off x="645528" y="5286653"/>
            <a:ext cx="4650701" cy="7368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application binary suitable for that particular bare metal system</a:t>
            </a:r>
          </a:p>
        </p:txBody>
      </p:sp>
      <p:pic>
        <p:nvPicPr>
          <p:cNvPr id="11" name="Picture 10">
            <a:extLst>
              <a:ext uri="{FF2B5EF4-FFF2-40B4-BE49-F238E27FC236}">
                <a16:creationId xmlns:a16="http://schemas.microsoft.com/office/drawing/2014/main" id="{9088CADC-B062-774F-A74B-2D4183438BA7}"/>
              </a:ext>
            </a:extLst>
          </p:cNvPr>
          <p:cNvPicPr>
            <a:picLocks noChangeAspect="1"/>
          </p:cNvPicPr>
          <p:nvPr/>
        </p:nvPicPr>
        <p:blipFill>
          <a:blip r:embed="rId3"/>
          <a:stretch>
            <a:fillRect/>
          </a:stretch>
        </p:blipFill>
        <p:spPr>
          <a:xfrm>
            <a:off x="6827975" y="2784475"/>
            <a:ext cx="2347892" cy="2347892"/>
          </a:xfrm>
          <a:prstGeom prst="rect">
            <a:avLst/>
          </a:prstGeom>
        </p:spPr>
      </p:pic>
    </p:spTree>
    <p:extLst>
      <p:ext uri="{BB962C8B-B14F-4D97-AF65-F5344CB8AC3E}">
        <p14:creationId xmlns:p14="http://schemas.microsoft.com/office/powerpoint/2010/main" val="251660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552D-3526-A54A-9346-D447D410CB7D}"/>
              </a:ext>
            </a:extLst>
          </p:cNvPr>
          <p:cNvSpPr>
            <a:spLocks noGrp="1"/>
          </p:cNvSpPr>
          <p:nvPr>
            <p:ph type="title"/>
          </p:nvPr>
        </p:nvSpPr>
        <p:spPr>
          <a:xfrm>
            <a:off x="498348" y="216726"/>
            <a:ext cx="9976104" cy="590931"/>
          </a:xfrm>
        </p:spPr>
        <p:txBody>
          <a:bodyPr/>
          <a:lstStyle/>
          <a:p>
            <a:r>
              <a:rPr lang="en-US" dirty="0" err="1"/>
              <a:t>Openmpi</a:t>
            </a:r>
            <a:r>
              <a:rPr lang="en-US" dirty="0"/>
              <a:t> </a:t>
            </a:r>
            <a:r>
              <a:rPr lang="en-US" dirty="0" err="1"/>
              <a:t>dockerfile</a:t>
            </a:r>
            <a:r>
              <a:rPr lang="en-US" dirty="0"/>
              <a:t> variants</a:t>
            </a:r>
          </a:p>
        </p:txBody>
      </p:sp>
      <p:sp>
        <p:nvSpPr>
          <p:cNvPr id="4" name="Text Placeholder 3">
            <a:extLst>
              <a:ext uri="{FF2B5EF4-FFF2-40B4-BE49-F238E27FC236}">
                <a16:creationId xmlns:a16="http://schemas.microsoft.com/office/drawing/2014/main" id="{232FB389-8485-1041-B94D-FAB950264E46}"/>
              </a:ext>
            </a:extLst>
          </p:cNvPr>
          <p:cNvSpPr>
            <a:spLocks noGrp="1"/>
          </p:cNvSpPr>
          <p:nvPr>
            <p:ph type="body" sz="quarter" idx="10"/>
          </p:nvPr>
        </p:nvSpPr>
        <p:spPr>
          <a:xfrm>
            <a:off x="498348" y="738833"/>
            <a:ext cx="9976104" cy="525463"/>
          </a:xfrm>
        </p:spPr>
        <p:txBody>
          <a:bodyPr/>
          <a:lstStyle/>
          <a:p>
            <a:r>
              <a:rPr lang="en-US" dirty="0"/>
              <a:t>Real examples – which one should you use?</a:t>
            </a:r>
          </a:p>
        </p:txBody>
      </p:sp>
      <p:sp>
        <p:nvSpPr>
          <p:cNvPr id="5" name="TextBox 4">
            <a:extLst>
              <a:ext uri="{FF2B5EF4-FFF2-40B4-BE49-F238E27FC236}">
                <a16:creationId xmlns:a16="http://schemas.microsoft.com/office/drawing/2014/main" id="{7390AAF2-384D-A74B-BF40-A156F2266A11}"/>
              </a:ext>
            </a:extLst>
          </p:cNvPr>
          <p:cNvSpPr txBox="1"/>
          <p:nvPr/>
        </p:nvSpPr>
        <p:spPr>
          <a:xfrm>
            <a:off x="94419" y="2650824"/>
            <a:ext cx="5262406" cy="229293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100" dirty="0">
                <a:solidFill>
                  <a:schemeClr val="bg1"/>
                </a:solidFill>
                <a:latin typeface="Consolas" panose="020B0609020204030204" pitchFamily="49" charset="0"/>
                <a:cs typeface="Consolas" panose="020B0609020204030204" pitchFamily="49" charset="0"/>
              </a:rPr>
              <a:t>RUN OPENMPI_VERSION=3.0.0 &amp;&amp; \</a:t>
            </a:r>
          </a:p>
          <a:p>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wget</a:t>
            </a:r>
            <a:r>
              <a:rPr lang="en-US" sz="1100" dirty="0">
                <a:solidFill>
                  <a:schemeClr val="bg1"/>
                </a:solidFill>
                <a:latin typeface="Consolas" panose="020B0609020204030204" pitchFamily="49" charset="0"/>
                <a:cs typeface="Consolas" panose="020B0609020204030204" pitchFamily="49" charset="0"/>
              </a:rPr>
              <a:t> -q -O - https://www.open-mpi.org/software/ompi/v3.0/downloads/openmpi-${OPENMPI_VERSION}.tar.gz | tar -</a:t>
            </a:r>
            <a:r>
              <a:rPr lang="en-US" sz="1100" dirty="0" err="1">
                <a:solidFill>
                  <a:schemeClr val="bg1"/>
                </a:solidFill>
                <a:latin typeface="Consolas" panose="020B0609020204030204" pitchFamily="49" charset="0"/>
                <a:cs typeface="Consolas" panose="020B0609020204030204" pitchFamily="49" charset="0"/>
              </a:rPr>
              <a:t>xzf</a:t>
            </a:r>
            <a:r>
              <a:rPr lang="en-US" sz="1100" dirty="0">
                <a:solidFill>
                  <a:schemeClr val="bg1"/>
                </a:solidFill>
                <a:latin typeface="Consolas" panose="020B0609020204030204" pitchFamily="49" charset="0"/>
                <a:cs typeface="Consolas" panose="020B0609020204030204" pitchFamily="49" charset="0"/>
              </a:rPr>
              <a:t> - &amp;&amp; \</a:t>
            </a:r>
          </a:p>
          <a:p>
            <a:r>
              <a:rPr lang="en-US" sz="1100" dirty="0">
                <a:solidFill>
                  <a:schemeClr val="bg1"/>
                </a:solidFill>
                <a:latin typeface="Consolas" panose="020B0609020204030204" pitchFamily="49" charset="0"/>
                <a:cs typeface="Consolas" panose="020B0609020204030204" pitchFamily="49" charset="0"/>
              </a:rPr>
              <a:t>    cd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-${OPENMPI_VERSION} &amp;&amp; \</a:t>
            </a:r>
          </a:p>
          <a:p>
            <a:r>
              <a:rPr lang="en-US" sz="1100" dirty="0">
                <a:solidFill>
                  <a:schemeClr val="bg1"/>
                </a:solidFill>
                <a:latin typeface="Consolas" panose="020B0609020204030204" pitchFamily="49" charset="0"/>
                <a:cs typeface="Consolas" panose="020B0609020204030204" pitchFamily="49" charset="0"/>
              </a:rPr>
              <a:t>    ./configure --enable-</a:t>
            </a:r>
            <a:r>
              <a:rPr lang="en-US" sz="1100" dirty="0" err="1">
                <a:solidFill>
                  <a:schemeClr val="bg1"/>
                </a:solidFill>
                <a:latin typeface="Consolas" panose="020B0609020204030204" pitchFamily="49" charset="0"/>
                <a:cs typeface="Consolas" panose="020B0609020204030204" pitchFamily="49" charset="0"/>
              </a:rPr>
              <a:t>orterun</a:t>
            </a:r>
            <a:r>
              <a:rPr lang="en-US" sz="1100" dirty="0">
                <a:solidFill>
                  <a:schemeClr val="bg1"/>
                </a:solidFill>
                <a:latin typeface="Consolas" panose="020B0609020204030204" pitchFamily="49" charset="0"/>
                <a:cs typeface="Consolas" panose="020B0609020204030204" pitchFamily="49" charset="0"/>
              </a:rPr>
              <a:t>-prefix-by-default --with-</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 --with-verbs \</a:t>
            </a:r>
          </a:p>
          <a:p>
            <a:r>
              <a:rPr lang="en-US" sz="1100" dirty="0">
                <a:solidFill>
                  <a:schemeClr val="bg1"/>
                </a:solidFill>
                <a:latin typeface="Consolas" panose="020B0609020204030204" pitchFamily="49" charset="0"/>
                <a:cs typeface="Consolas" panose="020B0609020204030204" pitchFamily="49" charset="0"/>
              </a:rPr>
              <a:t>                --prefix=/</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mpi</a:t>
            </a:r>
            <a:r>
              <a:rPr lang="en-US" sz="1100" dirty="0">
                <a:solidFill>
                  <a:schemeClr val="bg1"/>
                </a:solidFill>
                <a:latin typeface="Consolas" panose="020B0609020204030204" pitchFamily="49" charset="0"/>
                <a:cs typeface="Consolas" panose="020B0609020204030204" pitchFamily="49" charset="0"/>
              </a:rPr>
              <a:t> --disable-</a:t>
            </a:r>
            <a:r>
              <a:rPr lang="en-US" sz="1100" dirty="0" err="1">
                <a:solidFill>
                  <a:schemeClr val="bg1"/>
                </a:solidFill>
                <a:latin typeface="Consolas" panose="020B0609020204030204" pitchFamily="49" charset="0"/>
                <a:cs typeface="Consolas" panose="020B0609020204030204" pitchFamily="49" charset="0"/>
              </a:rPr>
              <a:t>getpwuid</a:t>
            </a:r>
            <a:r>
              <a:rPr lang="en-US" sz="1100" dirty="0">
                <a:solidFill>
                  <a:schemeClr val="bg1"/>
                </a:solidFill>
                <a:latin typeface="Consolas" panose="020B0609020204030204" pitchFamily="49" charset="0"/>
                <a:cs typeface="Consolas" panose="020B0609020204030204" pitchFamily="49" charset="0"/>
              </a:rPr>
              <a:t> &amp;&amp; \</a:t>
            </a:r>
          </a:p>
          <a:p>
            <a:r>
              <a:rPr lang="en-US" sz="1100" dirty="0">
                <a:solidFill>
                  <a:schemeClr val="bg1"/>
                </a:solidFill>
                <a:latin typeface="Consolas" panose="020B0609020204030204" pitchFamily="49" charset="0"/>
                <a:cs typeface="Consolas" panose="020B0609020204030204" pitchFamily="49" charset="0"/>
              </a:rPr>
              <a:t>    make -j"$(</a:t>
            </a:r>
            <a:r>
              <a:rPr lang="en-US" sz="1100" dirty="0" err="1">
                <a:solidFill>
                  <a:schemeClr val="bg1"/>
                </a:solidFill>
                <a:latin typeface="Consolas" panose="020B0609020204030204" pitchFamily="49" charset="0"/>
                <a:cs typeface="Consolas" panose="020B0609020204030204" pitchFamily="49" charset="0"/>
              </a:rPr>
              <a:t>nproc</a:t>
            </a:r>
            <a:r>
              <a:rPr lang="en-US" sz="1100" dirty="0">
                <a:solidFill>
                  <a:schemeClr val="bg1"/>
                </a:solidFill>
                <a:latin typeface="Consolas" panose="020B0609020204030204" pitchFamily="49" charset="0"/>
                <a:cs typeface="Consolas" panose="020B0609020204030204" pitchFamily="49" charset="0"/>
              </a:rPr>
              <a:t>)" install &amp;&amp; \</a:t>
            </a:r>
          </a:p>
          <a:p>
            <a:r>
              <a:rPr lang="en-US" sz="1100" dirty="0">
                <a:solidFill>
                  <a:schemeClr val="bg1"/>
                </a:solidFill>
                <a:latin typeface="Consolas" panose="020B0609020204030204" pitchFamily="49" charset="0"/>
                <a:cs typeface="Consolas" panose="020B0609020204030204" pitchFamily="49" charset="0"/>
              </a:rPr>
              <a:t>    cd .. &amp;&amp;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-${OPENMPI_VERSION} &amp;&amp; \</a:t>
            </a:r>
          </a:p>
          <a:p>
            <a:r>
              <a:rPr lang="en-US" sz="1100" dirty="0">
                <a:solidFill>
                  <a:schemeClr val="bg1"/>
                </a:solidFill>
                <a:latin typeface="Consolas" panose="020B0609020204030204" pitchFamily="49" charset="0"/>
                <a:cs typeface="Consolas" panose="020B0609020204030204" pitchFamily="49" charset="0"/>
              </a:rPr>
              <a:t>    echo "/</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mpi</a:t>
            </a:r>
            <a:r>
              <a:rPr lang="en-US" sz="1100" dirty="0">
                <a:solidFill>
                  <a:schemeClr val="bg1"/>
                </a:solidFill>
                <a:latin typeface="Consolas" panose="020B0609020204030204" pitchFamily="49" charset="0"/>
                <a:cs typeface="Consolas" panose="020B0609020204030204" pitchFamily="49" charset="0"/>
              </a:rPr>
              <a:t>/lib" &gt;&gt; /</a:t>
            </a:r>
            <a:r>
              <a:rPr lang="en-US" sz="1100" dirty="0" err="1">
                <a:solidFill>
                  <a:schemeClr val="bg1"/>
                </a:solidFill>
                <a:latin typeface="Consolas" panose="020B0609020204030204" pitchFamily="49" charset="0"/>
                <a:cs typeface="Consolas" panose="020B0609020204030204" pitchFamily="49" charset="0"/>
              </a:rPr>
              <a:t>etc</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ld.so.conf.d</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openmpi.conf</a:t>
            </a:r>
            <a:r>
              <a:rPr lang="en-US" sz="1100" dirty="0">
                <a:solidFill>
                  <a:schemeClr val="bg1"/>
                </a:solidFill>
                <a:latin typeface="Consolas" panose="020B0609020204030204" pitchFamily="49" charset="0"/>
                <a:cs typeface="Consolas" panose="020B0609020204030204" pitchFamily="49" charset="0"/>
              </a:rPr>
              <a:t> &amp;&amp; </a:t>
            </a:r>
            <a:r>
              <a:rPr lang="en-US" sz="1100" dirty="0" err="1">
                <a:solidFill>
                  <a:schemeClr val="bg1"/>
                </a:solidFill>
                <a:latin typeface="Consolas" panose="020B0609020204030204" pitchFamily="49" charset="0"/>
                <a:cs typeface="Consolas" panose="020B0609020204030204" pitchFamily="49" charset="0"/>
              </a:rPr>
              <a:t>ldconfig</a:t>
            </a:r>
            <a:endParaRPr lang="en-US" sz="1100" dirty="0">
              <a:solidFill>
                <a:schemeClr val="bg1"/>
              </a:solidFill>
              <a:latin typeface="Consolas" panose="020B0609020204030204" pitchFamily="49" charset="0"/>
              <a:cs typeface="Consolas" panose="020B0609020204030204" pitchFamily="49" charset="0"/>
            </a:endParaRPr>
          </a:p>
          <a:p>
            <a:r>
              <a:rPr lang="en-US" sz="1100" dirty="0">
                <a:solidFill>
                  <a:schemeClr val="bg1"/>
                </a:solidFill>
                <a:latin typeface="Consolas" panose="020B0609020204030204" pitchFamily="49" charset="0"/>
                <a:cs typeface="Consolas" panose="020B0609020204030204" pitchFamily="49" charset="0"/>
              </a:rPr>
              <a:t>ENV PATH /</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mpi</a:t>
            </a:r>
            <a:r>
              <a:rPr lang="en-US" sz="1100" dirty="0">
                <a:solidFill>
                  <a:schemeClr val="bg1"/>
                </a:solidFill>
                <a:latin typeface="Consolas" panose="020B0609020204030204" pitchFamily="49" charset="0"/>
                <a:cs typeface="Consolas" panose="020B0609020204030204" pitchFamily="49" charset="0"/>
              </a:rPr>
              <a:t>/bin:$PATH</a:t>
            </a:r>
          </a:p>
        </p:txBody>
      </p:sp>
      <p:sp>
        <p:nvSpPr>
          <p:cNvPr id="6" name="TextBox 5">
            <a:extLst>
              <a:ext uri="{FF2B5EF4-FFF2-40B4-BE49-F238E27FC236}">
                <a16:creationId xmlns:a16="http://schemas.microsoft.com/office/drawing/2014/main" id="{7E69C6CD-2BD7-8D4B-8536-E5DFA1AF759D}"/>
              </a:ext>
            </a:extLst>
          </p:cNvPr>
          <p:cNvSpPr txBox="1"/>
          <p:nvPr/>
        </p:nvSpPr>
        <p:spPr>
          <a:xfrm>
            <a:off x="5544753" y="3057581"/>
            <a:ext cx="5272532" cy="13111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Consolas" panose="020B0609020204030204" pitchFamily="49" charset="0"/>
                <a:cs typeface="Consolas" panose="020B0609020204030204" pitchFamily="49" charset="0"/>
              </a:rPr>
              <a:t>WORKDIR /</a:t>
            </a:r>
            <a:r>
              <a:rPr lang="en-US" sz="1100" dirty="0" err="1">
                <a:solidFill>
                  <a:schemeClr val="bg1"/>
                </a:solidFill>
                <a:latin typeface="Consolas" panose="020B0609020204030204" pitchFamily="49" charset="0"/>
                <a:cs typeface="Consolas" panose="020B0609020204030204" pitchFamily="49" charset="0"/>
              </a:rPr>
              <a:t>tmp</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ADD http://</a:t>
            </a:r>
            <a:r>
              <a:rPr lang="en-US" sz="1100" dirty="0" err="1">
                <a:solidFill>
                  <a:schemeClr val="bg1"/>
                </a:solidFill>
                <a:latin typeface="Consolas" panose="020B0609020204030204" pitchFamily="49" charset="0"/>
                <a:cs typeface="Consolas" panose="020B0609020204030204" pitchFamily="49" charset="0"/>
              </a:rPr>
              <a:t>www.open-mpi.org</a:t>
            </a:r>
            <a:r>
              <a:rPr lang="en-US" sz="1100" dirty="0">
                <a:solidFill>
                  <a:schemeClr val="bg1"/>
                </a:solidFill>
                <a:latin typeface="Consolas" panose="020B0609020204030204" pitchFamily="49" charset="0"/>
                <a:cs typeface="Consolas" panose="020B0609020204030204" pitchFamily="49" charset="0"/>
              </a:rPr>
              <a:t>//software/</a:t>
            </a:r>
            <a:r>
              <a:rPr lang="en-US" sz="1100" dirty="0" err="1">
                <a:solidFill>
                  <a:schemeClr val="bg1"/>
                </a:solidFill>
                <a:latin typeface="Consolas" panose="020B0609020204030204" pitchFamily="49" charset="0"/>
                <a:cs typeface="Consolas" panose="020B0609020204030204" pitchFamily="49" charset="0"/>
              </a:rPr>
              <a:t>ompi</a:t>
            </a:r>
            <a:r>
              <a:rPr lang="en-US" sz="1100" dirty="0">
                <a:solidFill>
                  <a:schemeClr val="bg1"/>
                </a:solidFill>
                <a:latin typeface="Consolas" panose="020B0609020204030204" pitchFamily="49" charset="0"/>
                <a:cs typeface="Consolas" panose="020B0609020204030204" pitchFamily="49" charset="0"/>
              </a:rPr>
              <a:t>/v1.10/downloads/openmpi-1.10.7.tar.gz /</a:t>
            </a:r>
            <a:r>
              <a:rPr lang="en-US" sz="1100" dirty="0" err="1">
                <a:solidFill>
                  <a:schemeClr val="bg1"/>
                </a:solidFill>
                <a:latin typeface="Consolas" panose="020B0609020204030204" pitchFamily="49" charset="0"/>
                <a:cs typeface="Consolas" panose="020B0609020204030204" pitchFamily="49" charset="0"/>
              </a:rPr>
              <a:t>tmp</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RUN tar -</a:t>
            </a:r>
            <a:r>
              <a:rPr lang="en-US" sz="1100" dirty="0" err="1">
                <a:solidFill>
                  <a:schemeClr val="bg1"/>
                </a:solidFill>
                <a:latin typeface="Consolas" panose="020B0609020204030204" pitchFamily="49" charset="0"/>
                <a:cs typeface="Consolas" panose="020B0609020204030204" pitchFamily="49" charset="0"/>
              </a:rPr>
              <a:t>xzf</a:t>
            </a:r>
            <a:r>
              <a:rPr lang="en-US" sz="1100" dirty="0">
                <a:solidFill>
                  <a:schemeClr val="bg1"/>
                </a:solidFill>
                <a:latin typeface="Consolas" panose="020B0609020204030204" pitchFamily="49" charset="0"/>
                <a:cs typeface="Consolas" panose="020B0609020204030204" pitchFamily="49" charset="0"/>
              </a:rPr>
              <a:t> openmpi-1.10.7.tar.gz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cd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-*&amp;&amp; ./configure --with-</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--enable-</a:t>
            </a:r>
            <a:r>
              <a:rPr lang="en-US" sz="1100" dirty="0" err="1">
                <a:solidFill>
                  <a:schemeClr val="bg1"/>
                </a:solidFill>
                <a:latin typeface="Consolas" panose="020B0609020204030204" pitchFamily="49" charset="0"/>
                <a:cs typeface="Consolas" panose="020B0609020204030204" pitchFamily="49" charset="0"/>
              </a:rPr>
              <a:t>mpi</a:t>
            </a:r>
            <a:r>
              <a:rPr lang="en-US" sz="1100" dirty="0">
                <a:solidFill>
                  <a:schemeClr val="bg1"/>
                </a:solidFill>
                <a:latin typeface="Consolas" panose="020B0609020204030204" pitchFamily="49" charset="0"/>
                <a:cs typeface="Consolas" panose="020B0609020204030204" pitchFamily="49" charset="0"/>
              </a:rPr>
              <a:t>-cxx --prefix=/</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make -j 32 &amp;&amp; make install &amp;&amp; cd /</a:t>
            </a:r>
            <a:r>
              <a:rPr lang="en-US" sz="1100" dirty="0" err="1">
                <a:solidFill>
                  <a:schemeClr val="bg1"/>
                </a:solidFill>
                <a:latin typeface="Consolas" panose="020B0609020204030204" pitchFamily="49" charset="0"/>
                <a:cs typeface="Consolas" panose="020B0609020204030204" pitchFamily="49" charset="0"/>
              </a:rPr>
              <a:t>tmp</a:t>
            </a:r>
            <a:r>
              <a:rPr lang="en-US" sz="1100" dirty="0">
                <a:solidFill>
                  <a:schemeClr val="bg1"/>
                </a:solidFill>
                <a:latin typeface="Consolas" panose="020B0609020204030204" pitchFamily="49" charset="0"/>
                <a:cs typeface="Consolas" panose="020B0609020204030204" pitchFamily="49" charset="0"/>
              </a:rPr>
              <a:t>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&amp;&amp;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320CC0A-1B2F-0C45-96FE-403F4DA58113}"/>
              </a:ext>
            </a:extLst>
          </p:cNvPr>
          <p:cNvSpPr txBox="1"/>
          <p:nvPr/>
        </p:nvSpPr>
        <p:spPr>
          <a:xfrm>
            <a:off x="5544753" y="1323784"/>
            <a:ext cx="5262406" cy="161582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Consolas" panose="020B0609020204030204" pitchFamily="49" charset="0"/>
                <a:cs typeface="Consolas" panose="020B0609020204030204" pitchFamily="49" charset="0"/>
              </a:rPr>
              <a:t>RUN </a:t>
            </a:r>
            <a:r>
              <a:rPr lang="en-US" sz="1100" dirty="0" err="1">
                <a:solidFill>
                  <a:schemeClr val="bg1"/>
                </a:solidFill>
                <a:latin typeface="Consolas" panose="020B0609020204030204" pitchFamily="49" charset="0"/>
                <a:cs typeface="Consolas" panose="020B0609020204030204" pitchFamily="49" charset="0"/>
              </a:rPr>
              <a:t>mkdir</a:t>
            </a:r>
            <a:r>
              <a:rPr lang="en-US" sz="1100" dirty="0">
                <a:solidFill>
                  <a:schemeClr val="bg1"/>
                </a:solidFill>
                <a:latin typeface="Consolas" panose="020B0609020204030204" pitchFamily="49" charset="0"/>
                <a:cs typeface="Consolas" panose="020B0609020204030204" pitchFamily="49" charset="0"/>
              </a:rPr>
              <a:t> /logs</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RUN </a:t>
            </a:r>
            <a:r>
              <a:rPr lang="en-US" sz="1100" dirty="0" err="1">
                <a:solidFill>
                  <a:schemeClr val="bg1"/>
                </a:solidFill>
                <a:latin typeface="Consolas" panose="020B0609020204030204" pitchFamily="49" charset="0"/>
                <a:cs typeface="Consolas" panose="020B0609020204030204" pitchFamily="49" charset="0"/>
              </a:rPr>
              <a:t>wget</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nv</a:t>
            </a:r>
            <a:r>
              <a:rPr lang="en-US" sz="1100" dirty="0">
                <a:solidFill>
                  <a:schemeClr val="bg1"/>
                </a:solidFill>
                <a:latin typeface="Consolas" panose="020B0609020204030204" pitchFamily="49" charset="0"/>
                <a:cs typeface="Consolas" panose="020B0609020204030204" pitchFamily="49" charset="0"/>
              </a:rPr>
              <a:t> https://</a:t>
            </a:r>
            <a:r>
              <a:rPr lang="en-US" sz="1100" dirty="0" err="1">
                <a:solidFill>
                  <a:schemeClr val="bg1"/>
                </a:solidFill>
                <a:latin typeface="Consolas" panose="020B0609020204030204" pitchFamily="49" charset="0"/>
                <a:cs typeface="Consolas" panose="020B0609020204030204" pitchFamily="49" charset="0"/>
              </a:rPr>
              <a:t>www.open-mpi.org</a:t>
            </a:r>
            <a:r>
              <a:rPr lang="en-US" sz="1100" dirty="0">
                <a:solidFill>
                  <a:schemeClr val="bg1"/>
                </a:solidFill>
                <a:latin typeface="Consolas" panose="020B0609020204030204" pitchFamily="49" charset="0"/>
                <a:cs typeface="Consolas" panose="020B0609020204030204" pitchFamily="49" charset="0"/>
              </a:rPr>
              <a:t>/software/</a:t>
            </a:r>
            <a:r>
              <a:rPr lang="en-US" sz="1100" dirty="0" err="1">
                <a:solidFill>
                  <a:schemeClr val="bg1"/>
                </a:solidFill>
                <a:latin typeface="Consolas" panose="020B0609020204030204" pitchFamily="49" charset="0"/>
                <a:cs typeface="Consolas" panose="020B0609020204030204" pitchFamily="49" charset="0"/>
              </a:rPr>
              <a:t>ompi</a:t>
            </a:r>
            <a:r>
              <a:rPr lang="en-US" sz="1100" dirty="0">
                <a:solidFill>
                  <a:schemeClr val="bg1"/>
                </a:solidFill>
                <a:latin typeface="Consolas" panose="020B0609020204030204" pitchFamily="49" charset="0"/>
                <a:cs typeface="Consolas" panose="020B0609020204030204" pitchFamily="49" charset="0"/>
              </a:rPr>
              <a:t>/v1.10/downloads/openmpi-1.10.7.tar.gz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tar -</a:t>
            </a:r>
            <a:r>
              <a:rPr lang="en-US" sz="1100" dirty="0" err="1">
                <a:solidFill>
                  <a:schemeClr val="bg1"/>
                </a:solidFill>
                <a:latin typeface="Consolas" panose="020B0609020204030204" pitchFamily="49" charset="0"/>
                <a:cs typeface="Consolas" panose="020B0609020204030204" pitchFamily="49" charset="0"/>
              </a:rPr>
              <a:t>xzf</a:t>
            </a:r>
            <a:r>
              <a:rPr lang="en-US" sz="1100" dirty="0">
                <a:solidFill>
                  <a:schemeClr val="bg1"/>
                </a:solidFill>
                <a:latin typeface="Consolas" panose="020B0609020204030204" pitchFamily="49" charset="0"/>
                <a:cs typeface="Consolas" panose="020B0609020204030204" pitchFamily="49" charset="0"/>
              </a:rPr>
              <a:t> openmpi-1.10.7.tar.gz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cd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-*&amp;&amp; ./configure --with-</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--enable-</a:t>
            </a:r>
            <a:r>
              <a:rPr lang="en-US" sz="1100" dirty="0" err="1">
                <a:solidFill>
                  <a:schemeClr val="bg1"/>
                </a:solidFill>
                <a:latin typeface="Consolas" panose="020B0609020204030204" pitchFamily="49" charset="0"/>
                <a:cs typeface="Consolas" panose="020B0609020204030204" pitchFamily="49" charset="0"/>
              </a:rPr>
              <a:t>mpi</a:t>
            </a:r>
            <a:r>
              <a:rPr lang="en-US" sz="1100" dirty="0">
                <a:solidFill>
                  <a:schemeClr val="bg1"/>
                </a:solidFill>
                <a:latin typeface="Consolas" panose="020B0609020204030204" pitchFamily="49" charset="0"/>
                <a:cs typeface="Consolas" panose="020B0609020204030204" pitchFamily="49" charset="0"/>
              </a:rPr>
              <a:t>-cxx --prefix=/</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 2&gt;&amp;1 | tee /logs/</a:t>
            </a:r>
            <a:r>
              <a:rPr lang="en-US" sz="1100" dirty="0" err="1">
                <a:solidFill>
                  <a:schemeClr val="bg1"/>
                </a:solidFill>
                <a:latin typeface="Consolas" panose="020B0609020204030204" pitchFamily="49" charset="0"/>
                <a:cs typeface="Consolas" panose="020B0609020204030204" pitchFamily="49" charset="0"/>
              </a:rPr>
              <a:t>openmpi_config</a:t>
            </a:r>
            <a:r>
              <a:rPr lang="en-US" sz="1100" dirty="0">
                <a:solidFill>
                  <a:schemeClr val="bg1"/>
                </a:solidFill>
                <a:latin typeface="Consolas" panose="020B0609020204030204" pitchFamily="49" charset="0"/>
                <a:cs typeface="Consolas" panose="020B0609020204030204" pitchFamily="49" charset="0"/>
              </a:rPr>
              <a:t>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make -j 32 2&gt;&amp;1 | tee /logs/</a:t>
            </a:r>
            <a:r>
              <a:rPr lang="en-US" sz="1100" dirty="0" err="1">
                <a:solidFill>
                  <a:schemeClr val="bg1"/>
                </a:solidFill>
                <a:latin typeface="Consolas" panose="020B0609020204030204" pitchFamily="49" charset="0"/>
                <a:cs typeface="Consolas" panose="020B0609020204030204" pitchFamily="49" charset="0"/>
              </a:rPr>
              <a:t>openmpi_make</a:t>
            </a:r>
            <a:r>
              <a:rPr lang="en-US" sz="1100" dirty="0">
                <a:solidFill>
                  <a:schemeClr val="bg1"/>
                </a:solidFill>
                <a:latin typeface="Consolas" panose="020B0609020204030204" pitchFamily="49" charset="0"/>
                <a:cs typeface="Consolas" panose="020B0609020204030204" pitchFamily="49" charset="0"/>
              </a:rPr>
              <a:t> &amp;&amp; make install 2&gt;&amp;1 | tee /logs/</a:t>
            </a:r>
            <a:r>
              <a:rPr lang="en-US" sz="1100" dirty="0" err="1">
                <a:solidFill>
                  <a:schemeClr val="bg1"/>
                </a:solidFill>
                <a:latin typeface="Consolas" panose="020B0609020204030204" pitchFamily="49" charset="0"/>
                <a:cs typeface="Consolas" panose="020B0609020204030204" pitchFamily="49" charset="0"/>
              </a:rPr>
              <a:t>openmpi_install</a:t>
            </a:r>
            <a:r>
              <a:rPr lang="en-US" sz="1100" dirty="0">
                <a:solidFill>
                  <a:schemeClr val="bg1"/>
                </a:solidFill>
                <a:latin typeface="Consolas" panose="020B0609020204030204" pitchFamily="49" charset="0"/>
                <a:cs typeface="Consolas" panose="020B0609020204030204" pitchFamily="49" charset="0"/>
              </a:rPr>
              <a:t> &amp;&amp; cd /</a:t>
            </a:r>
            <a:r>
              <a:rPr lang="en-US" sz="1100" dirty="0" err="1">
                <a:solidFill>
                  <a:schemeClr val="bg1"/>
                </a:solidFill>
                <a:latin typeface="Consolas" panose="020B0609020204030204" pitchFamily="49" charset="0"/>
                <a:cs typeface="Consolas" panose="020B0609020204030204" pitchFamily="49" charset="0"/>
              </a:rPr>
              <a:t>tmp</a:t>
            </a:r>
            <a:r>
              <a:rPr lang="en-US" sz="1100" dirty="0">
                <a:solidFill>
                  <a:schemeClr val="bg1"/>
                </a:solidFill>
                <a:latin typeface="Consolas" panose="020B0609020204030204" pitchFamily="49" charset="0"/>
                <a:cs typeface="Consolas" panose="020B0609020204030204" pitchFamily="49" charset="0"/>
              </a:rPr>
              <a:t>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&amp;&amp;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AF8B4A02-AA41-5D4B-BBEA-501F675777C9}"/>
              </a:ext>
            </a:extLst>
          </p:cNvPr>
          <p:cNvSpPr txBox="1"/>
          <p:nvPr/>
        </p:nvSpPr>
        <p:spPr>
          <a:xfrm>
            <a:off x="77881" y="1331384"/>
            <a:ext cx="5272532" cy="115877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Consolas" panose="020B0609020204030204" pitchFamily="49" charset="0"/>
                <a:cs typeface="Consolas" panose="020B0609020204030204" pitchFamily="49" charset="0"/>
              </a:rPr>
              <a:t>RUN apt-get update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&amp;&amp; apt-get install -y --no-install-recommends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libopenmpi</a:t>
            </a:r>
            <a:r>
              <a:rPr lang="en-US" sz="1100" dirty="0">
                <a:solidFill>
                  <a:schemeClr val="bg1"/>
                </a:solidFill>
                <a:latin typeface="Consolas" panose="020B0609020204030204" pitchFamily="49" charset="0"/>
                <a:cs typeface="Consolas" panose="020B0609020204030204" pitchFamily="49" charset="0"/>
              </a:rPr>
              <a:t>-dev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-bin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-common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&amp;&amp;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var</a:t>
            </a:r>
            <a:r>
              <a:rPr lang="en-US" sz="1100" dirty="0">
                <a:solidFill>
                  <a:schemeClr val="bg1"/>
                </a:solidFill>
                <a:latin typeface="Consolas" panose="020B0609020204030204" pitchFamily="49" charset="0"/>
                <a:cs typeface="Consolas" panose="020B0609020204030204" pitchFamily="49" charset="0"/>
              </a:rPr>
              <a:t>/lib/apt/lists/*</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ENV LD_LIBRARY_PATH=$LD_LIBRARY_PATH:/</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/lib/</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/lib</a:t>
            </a:r>
          </a:p>
        </p:txBody>
      </p:sp>
      <p:sp>
        <p:nvSpPr>
          <p:cNvPr id="9" name="TextBox 8">
            <a:extLst>
              <a:ext uri="{FF2B5EF4-FFF2-40B4-BE49-F238E27FC236}">
                <a16:creationId xmlns:a16="http://schemas.microsoft.com/office/drawing/2014/main" id="{9E2DC5D9-3D5C-7C4E-B867-6E78B5C005CA}"/>
              </a:ext>
            </a:extLst>
          </p:cNvPr>
          <p:cNvSpPr txBox="1"/>
          <p:nvPr/>
        </p:nvSpPr>
        <p:spPr>
          <a:xfrm>
            <a:off x="5544753" y="4486679"/>
            <a:ext cx="5272532" cy="146347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Consolas" panose="020B0609020204030204" pitchFamily="49" charset="0"/>
                <a:cs typeface="Consolas" panose="020B0609020204030204" pitchFamily="49" charset="0"/>
              </a:rPr>
              <a:t>RUN </a:t>
            </a:r>
            <a:r>
              <a:rPr lang="en-US" sz="1100" dirty="0" err="1">
                <a:solidFill>
                  <a:schemeClr val="bg1"/>
                </a:solidFill>
                <a:latin typeface="Consolas" panose="020B0609020204030204" pitchFamily="49" charset="0"/>
                <a:cs typeface="Consolas" panose="020B0609020204030204" pitchFamily="49" charset="0"/>
              </a:rPr>
              <a:t>wget</a:t>
            </a:r>
            <a:r>
              <a:rPr lang="en-US" sz="1100" dirty="0">
                <a:solidFill>
                  <a:schemeClr val="bg1"/>
                </a:solidFill>
                <a:latin typeface="Consolas" panose="020B0609020204030204" pitchFamily="49" charset="0"/>
                <a:cs typeface="Consolas" panose="020B0609020204030204" pitchFamily="49" charset="0"/>
              </a:rPr>
              <a:t> -q -O - https://</a:t>
            </a:r>
            <a:r>
              <a:rPr lang="en-US" sz="1100" dirty="0" err="1">
                <a:solidFill>
                  <a:schemeClr val="bg1"/>
                </a:solidFill>
                <a:latin typeface="Consolas" panose="020B0609020204030204" pitchFamily="49" charset="0"/>
                <a:cs typeface="Consolas" panose="020B0609020204030204" pitchFamily="49" charset="0"/>
              </a:rPr>
              <a:t>www.open-mpi.org</a:t>
            </a:r>
            <a:r>
              <a:rPr lang="en-US" sz="1100" dirty="0">
                <a:solidFill>
                  <a:schemeClr val="bg1"/>
                </a:solidFill>
                <a:latin typeface="Consolas" panose="020B0609020204030204" pitchFamily="49" charset="0"/>
                <a:cs typeface="Consolas" panose="020B0609020204030204" pitchFamily="49" charset="0"/>
              </a:rPr>
              <a:t>/software/</a:t>
            </a:r>
            <a:r>
              <a:rPr lang="en-US" sz="1100" dirty="0" err="1">
                <a:solidFill>
                  <a:schemeClr val="bg1"/>
                </a:solidFill>
                <a:latin typeface="Consolas" panose="020B0609020204030204" pitchFamily="49" charset="0"/>
                <a:cs typeface="Consolas" panose="020B0609020204030204" pitchFamily="49" charset="0"/>
              </a:rPr>
              <a:t>ompi</a:t>
            </a:r>
            <a:r>
              <a:rPr lang="en-US" sz="1100" dirty="0">
                <a:solidFill>
                  <a:schemeClr val="bg1"/>
                </a:solidFill>
                <a:latin typeface="Consolas" panose="020B0609020204030204" pitchFamily="49" charset="0"/>
                <a:cs typeface="Consolas" panose="020B0609020204030204" pitchFamily="49" charset="0"/>
              </a:rPr>
              <a:t>/v3.0/downloads/openmpi-3.0.0.tar.bz2 | tar -</a:t>
            </a:r>
            <a:r>
              <a:rPr lang="en-US" sz="1100" dirty="0" err="1">
                <a:solidFill>
                  <a:schemeClr val="bg1"/>
                </a:solidFill>
                <a:latin typeface="Consolas" panose="020B0609020204030204" pitchFamily="49" charset="0"/>
                <a:cs typeface="Consolas" panose="020B0609020204030204" pitchFamily="49" charset="0"/>
              </a:rPr>
              <a:t>xjf</a:t>
            </a:r>
            <a:r>
              <a:rPr lang="en-US" sz="1100" dirty="0">
                <a:solidFill>
                  <a:schemeClr val="bg1"/>
                </a:solidFill>
                <a:latin typeface="Consolas" panose="020B0609020204030204" pitchFamily="49" charset="0"/>
                <a:cs typeface="Consolas" panose="020B0609020204030204" pitchFamily="49" charset="0"/>
              </a:rPr>
              <a:t> -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cd openmpi-3.0.0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CXX=</a:t>
            </a:r>
            <a:r>
              <a:rPr lang="en-US" sz="1100" dirty="0" err="1">
                <a:solidFill>
                  <a:schemeClr val="bg1"/>
                </a:solidFill>
                <a:latin typeface="Consolas" panose="020B0609020204030204" pitchFamily="49" charset="0"/>
                <a:cs typeface="Consolas" panose="020B0609020204030204" pitchFamily="49" charset="0"/>
              </a:rPr>
              <a:t>pgc</a:t>
            </a:r>
            <a:r>
              <a:rPr lang="en-US" sz="1100" dirty="0">
                <a:solidFill>
                  <a:schemeClr val="bg1"/>
                </a:solidFill>
                <a:latin typeface="Consolas" panose="020B0609020204030204" pitchFamily="49" charset="0"/>
                <a:cs typeface="Consolas" panose="020B0609020204030204" pitchFamily="49" charset="0"/>
              </a:rPr>
              <a:t>++ CC=</a:t>
            </a:r>
            <a:r>
              <a:rPr lang="en-US" sz="1100" dirty="0" err="1">
                <a:solidFill>
                  <a:schemeClr val="bg1"/>
                </a:solidFill>
                <a:latin typeface="Consolas" panose="020B0609020204030204" pitchFamily="49" charset="0"/>
                <a:cs typeface="Consolas" panose="020B0609020204030204" pitchFamily="49" charset="0"/>
              </a:rPr>
              <a:t>pgcc</a:t>
            </a:r>
            <a:r>
              <a:rPr lang="en-US" sz="1100" dirty="0">
                <a:solidFill>
                  <a:schemeClr val="bg1"/>
                </a:solidFill>
                <a:latin typeface="Consolas" panose="020B0609020204030204" pitchFamily="49" charset="0"/>
                <a:cs typeface="Consolas" panose="020B0609020204030204" pitchFamily="49" charset="0"/>
              </a:rPr>
              <a:t> FC=</a:t>
            </a:r>
            <a:r>
              <a:rPr lang="en-US" sz="1100" dirty="0" err="1">
                <a:solidFill>
                  <a:schemeClr val="bg1"/>
                </a:solidFill>
                <a:latin typeface="Consolas" panose="020B0609020204030204" pitchFamily="49" charset="0"/>
                <a:cs typeface="Consolas" panose="020B0609020204030204" pitchFamily="49" charset="0"/>
              </a:rPr>
              <a:t>pgfortran</a:t>
            </a:r>
            <a:r>
              <a:rPr lang="en-US" sz="1100" dirty="0">
                <a:solidFill>
                  <a:schemeClr val="bg1"/>
                </a:solidFill>
                <a:latin typeface="Consolas" panose="020B0609020204030204" pitchFamily="49" charset="0"/>
                <a:cs typeface="Consolas" panose="020B0609020204030204" pitchFamily="49" charset="0"/>
              </a:rPr>
              <a:t> F77=</a:t>
            </a:r>
            <a:r>
              <a:rPr lang="en-US" sz="1100" dirty="0" err="1">
                <a:solidFill>
                  <a:schemeClr val="bg1"/>
                </a:solidFill>
                <a:latin typeface="Consolas" panose="020B0609020204030204" pitchFamily="49" charset="0"/>
                <a:cs typeface="Consolas" panose="020B0609020204030204" pitchFamily="49" charset="0"/>
              </a:rPr>
              <a:t>pgfortran</a:t>
            </a:r>
            <a:r>
              <a:rPr lang="en-US" sz="1100" dirty="0">
                <a:solidFill>
                  <a:schemeClr val="bg1"/>
                </a:solidFill>
                <a:latin typeface="Consolas" panose="020B0609020204030204" pitchFamily="49" charset="0"/>
                <a:cs typeface="Consolas" panose="020B0609020204030204" pitchFamily="49" charset="0"/>
              </a:rPr>
              <a:t> ./configure --prefix=/</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 --with-</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 --with-verbs --disable-</a:t>
            </a:r>
            <a:r>
              <a:rPr lang="en-US" sz="1100" dirty="0" err="1">
                <a:solidFill>
                  <a:schemeClr val="bg1"/>
                </a:solidFill>
                <a:latin typeface="Consolas" panose="020B0609020204030204" pitchFamily="49" charset="0"/>
                <a:cs typeface="Consolas" panose="020B0609020204030204" pitchFamily="49" charset="0"/>
              </a:rPr>
              <a:t>getpwuid</a:t>
            </a:r>
            <a:r>
              <a:rPr lang="en-US" sz="1100" dirty="0">
                <a:solidFill>
                  <a:schemeClr val="bg1"/>
                </a:solidFill>
                <a:latin typeface="Consolas" panose="020B0609020204030204" pitchFamily="49" charset="0"/>
                <a:cs typeface="Consolas" panose="020B0609020204030204" pitchFamily="49" charset="0"/>
              </a:rPr>
              <a:t>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make -j4 install &amp;&amp;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rm</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rf</a:t>
            </a:r>
            <a:r>
              <a:rPr lang="en-US" sz="1100" dirty="0">
                <a:solidFill>
                  <a:schemeClr val="bg1"/>
                </a:solidFill>
                <a:latin typeface="Consolas" panose="020B0609020204030204" pitchFamily="49" charset="0"/>
                <a:cs typeface="Consolas" panose="020B0609020204030204" pitchFamily="49" charset="0"/>
              </a:rPr>
              <a:t> /openmpi-3.0.0</a:t>
            </a:r>
          </a:p>
        </p:txBody>
      </p:sp>
      <p:sp>
        <p:nvSpPr>
          <p:cNvPr id="10" name="TextBox 9">
            <a:extLst>
              <a:ext uri="{FF2B5EF4-FFF2-40B4-BE49-F238E27FC236}">
                <a16:creationId xmlns:a16="http://schemas.microsoft.com/office/drawing/2014/main" id="{BE964561-4350-AD49-8101-F54750B148D8}"/>
              </a:ext>
            </a:extLst>
          </p:cNvPr>
          <p:cNvSpPr txBox="1"/>
          <p:nvPr/>
        </p:nvSpPr>
        <p:spPr>
          <a:xfrm>
            <a:off x="84293" y="5061731"/>
            <a:ext cx="5272532" cy="100642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100" dirty="0">
                <a:solidFill>
                  <a:schemeClr val="bg1"/>
                </a:solidFill>
                <a:latin typeface="Consolas" panose="020B0609020204030204" pitchFamily="49" charset="0"/>
                <a:cs typeface="Consolas" panose="020B0609020204030204" pitchFamily="49" charset="0"/>
              </a:rPr>
              <a:t>COPY </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 /</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openmpi</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WORKDIR /</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openmpi</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RUN /bin/bash -c "source /opt/</a:t>
            </a:r>
            <a:r>
              <a:rPr lang="en-US" sz="1100" dirty="0" err="1">
                <a:solidFill>
                  <a:schemeClr val="bg1"/>
                </a:solidFill>
                <a:latin typeface="Consolas" panose="020B0609020204030204" pitchFamily="49" charset="0"/>
                <a:cs typeface="Consolas" panose="020B0609020204030204" pitchFamily="49" charset="0"/>
              </a:rPr>
              <a:t>pgi</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LICENSE.txt</a:t>
            </a:r>
            <a:r>
              <a:rPr lang="en-US" sz="1100" dirty="0">
                <a:solidFill>
                  <a:schemeClr val="bg1"/>
                </a:solidFill>
                <a:latin typeface="Consolas" panose="020B0609020204030204" pitchFamily="49" charset="0"/>
                <a:cs typeface="Consolas" panose="020B0609020204030204" pitchFamily="49" charset="0"/>
              </a:rPr>
              <a:t> &amp;&amp; CC=</a:t>
            </a:r>
            <a:r>
              <a:rPr lang="en-US" sz="1100" dirty="0" err="1">
                <a:solidFill>
                  <a:schemeClr val="bg1"/>
                </a:solidFill>
                <a:latin typeface="Consolas" panose="020B0609020204030204" pitchFamily="49" charset="0"/>
                <a:cs typeface="Consolas" panose="020B0609020204030204" pitchFamily="49" charset="0"/>
              </a:rPr>
              <a:t>pgcc</a:t>
            </a:r>
            <a:r>
              <a:rPr lang="en-US" sz="1100" dirty="0">
                <a:solidFill>
                  <a:schemeClr val="bg1"/>
                </a:solidFill>
                <a:latin typeface="Consolas" panose="020B0609020204030204" pitchFamily="49" charset="0"/>
                <a:cs typeface="Consolas" panose="020B0609020204030204" pitchFamily="49" charset="0"/>
              </a:rPr>
              <a:t> CXX=</a:t>
            </a:r>
            <a:r>
              <a:rPr lang="en-US" sz="1100" dirty="0" err="1">
                <a:solidFill>
                  <a:schemeClr val="bg1"/>
                </a:solidFill>
                <a:latin typeface="Consolas" panose="020B0609020204030204" pitchFamily="49" charset="0"/>
                <a:cs typeface="Consolas" panose="020B0609020204030204" pitchFamily="49" charset="0"/>
              </a:rPr>
              <a:t>pgc</a:t>
            </a:r>
            <a:r>
              <a:rPr lang="en-US" sz="1100" dirty="0">
                <a:solidFill>
                  <a:schemeClr val="bg1"/>
                </a:solidFill>
                <a:latin typeface="Consolas" panose="020B0609020204030204" pitchFamily="49" charset="0"/>
                <a:cs typeface="Consolas" panose="020B0609020204030204" pitchFamily="49" charset="0"/>
              </a:rPr>
              <a:t>++ F77=pgf77 FC=pgf90 ./configure --with-</a:t>
            </a:r>
            <a:r>
              <a:rPr lang="en-US" sz="1100" dirty="0" err="1">
                <a:solidFill>
                  <a:schemeClr val="bg1"/>
                </a:solidFill>
                <a:latin typeface="Consolas" panose="020B0609020204030204" pitchFamily="49" charset="0"/>
                <a:cs typeface="Consolas" panose="020B0609020204030204" pitchFamily="49" charset="0"/>
              </a:rPr>
              <a:t>cuda</a:t>
            </a:r>
            <a:r>
              <a:rPr lang="en-US" sz="1100" dirty="0">
                <a:solidFill>
                  <a:schemeClr val="bg1"/>
                </a:solidFill>
                <a:latin typeface="Consolas" panose="020B0609020204030204" pitchFamily="49" charset="0"/>
                <a:cs typeface="Consolas" panose="020B0609020204030204" pitchFamily="49" charset="0"/>
              </a:rPr>
              <a:t> --prefix=/</a:t>
            </a:r>
            <a:r>
              <a:rPr lang="en-US" sz="1100" dirty="0" err="1">
                <a:solidFill>
                  <a:schemeClr val="bg1"/>
                </a:solidFill>
                <a:latin typeface="Consolas" panose="020B0609020204030204" pitchFamily="49" charset="0"/>
                <a:cs typeface="Consolas" panose="020B0609020204030204" pitchFamily="49" charset="0"/>
              </a:rPr>
              <a:t>usr</a:t>
            </a:r>
            <a:r>
              <a:rPr lang="en-US" sz="1100" dirty="0">
                <a:solidFill>
                  <a:schemeClr val="bg1"/>
                </a:solidFill>
                <a:latin typeface="Consolas" panose="020B0609020204030204" pitchFamily="49" charset="0"/>
                <a:cs typeface="Consolas" panose="020B0609020204030204" pitchFamily="49" charset="0"/>
              </a:rPr>
              <a:t>/local/</a:t>
            </a:r>
            <a:r>
              <a:rPr lang="en-US" sz="1100" dirty="0" err="1">
                <a:solidFill>
                  <a:schemeClr val="bg1"/>
                </a:solidFill>
                <a:latin typeface="Consolas" panose="020B0609020204030204" pitchFamily="49" charset="0"/>
                <a:cs typeface="Consolas" panose="020B0609020204030204" pitchFamily="49" charset="0"/>
              </a:rPr>
              <a:t>openmpi</a:t>
            </a:r>
            <a:r>
              <a:rPr lang="en-US" sz="1100" dirty="0">
                <a:solidFill>
                  <a:schemeClr val="bg1"/>
                </a:solidFill>
                <a:latin typeface="Consolas" panose="020B0609020204030204" pitchFamily="49" charset="0"/>
                <a:cs typeface="Consolas" panose="020B0609020204030204" pitchFamily="49" charset="0"/>
              </a:rPr>
              <a:t>”</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RUN /bin/bash -c "source /opt/</a:t>
            </a:r>
            <a:r>
              <a:rPr lang="en-US" sz="1100" dirty="0" err="1">
                <a:solidFill>
                  <a:schemeClr val="bg1"/>
                </a:solidFill>
                <a:latin typeface="Consolas" panose="020B0609020204030204" pitchFamily="49" charset="0"/>
                <a:cs typeface="Consolas" panose="020B0609020204030204" pitchFamily="49" charset="0"/>
              </a:rPr>
              <a:t>pgi</a:t>
            </a:r>
            <a:r>
              <a:rPr lang="en-US" sz="1100" dirty="0">
                <a:solidFill>
                  <a:schemeClr val="bg1"/>
                </a:solidFill>
                <a:latin typeface="Consolas" panose="020B0609020204030204" pitchFamily="49" charset="0"/>
                <a:cs typeface="Consolas" panose="020B0609020204030204" pitchFamily="49" charset="0"/>
              </a:rPr>
              <a:t>/</a:t>
            </a:r>
            <a:r>
              <a:rPr lang="en-US" sz="1100" dirty="0" err="1">
                <a:solidFill>
                  <a:schemeClr val="bg1"/>
                </a:solidFill>
                <a:latin typeface="Consolas" panose="020B0609020204030204" pitchFamily="49" charset="0"/>
                <a:cs typeface="Consolas" panose="020B0609020204030204" pitchFamily="49" charset="0"/>
              </a:rPr>
              <a:t>LICENSE.txt</a:t>
            </a:r>
            <a:r>
              <a:rPr lang="en-US" sz="1100" dirty="0">
                <a:solidFill>
                  <a:schemeClr val="bg1"/>
                </a:solidFill>
                <a:latin typeface="Consolas" panose="020B0609020204030204" pitchFamily="49" charset="0"/>
                <a:cs typeface="Consolas" panose="020B0609020204030204" pitchFamily="49" charset="0"/>
              </a:rPr>
              <a:t> &amp;&amp; make all install"</a:t>
            </a:r>
          </a:p>
        </p:txBody>
      </p:sp>
      <p:sp>
        <p:nvSpPr>
          <p:cNvPr id="3" name="TextBox 2">
            <a:extLst>
              <a:ext uri="{FF2B5EF4-FFF2-40B4-BE49-F238E27FC236}">
                <a16:creationId xmlns:a16="http://schemas.microsoft.com/office/drawing/2014/main" id="{D1AD5D31-9359-214C-AD22-7940BD371203}"/>
              </a:ext>
            </a:extLst>
          </p:cNvPr>
          <p:cNvSpPr txBox="1"/>
          <p:nvPr/>
        </p:nvSpPr>
        <p:spPr>
          <a:xfrm>
            <a:off x="5035903" y="1362667"/>
            <a:ext cx="32092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A</a:t>
            </a:r>
          </a:p>
        </p:txBody>
      </p:sp>
      <p:sp>
        <p:nvSpPr>
          <p:cNvPr id="11" name="TextBox 10">
            <a:extLst>
              <a:ext uri="{FF2B5EF4-FFF2-40B4-BE49-F238E27FC236}">
                <a16:creationId xmlns:a16="http://schemas.microsoft.com/office/drawing/2014/main" id="{683120DA-2FAE-BC44-B5E1-ADB359BD5FF7}"/>
              </a:ext>
            </a:extLst>
          </p:cNvPr>
          <p:cNvSpPr txBox="1"/>
          <p:nvPr/>
        </p:nvSpPr>
        <p:spPr>
          <a:xfrm>
            <a:off x="5035903" y="2689183"/>
            <a:ext cx="3145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B</a:t>
            </a:r>
          </a:p>
        </p:txBody>
      </p:sp>
      <p:sp>
        <p:nvSpPr>
          <p:cNvPr id="12" name="TextBox 11">
            <a:extLst>
              <a:ext uri="{FF2B5EF4-FFF2-40B4-BE49-F238E27FC236}">
                <a16:creationId xmlns:a16="http://schemas.microsoft.com/office/drawing/2014/main" id="{D383EEA8-2814-FE43-B997-63639FB8CDF3}"/>
              </a:ext>
            </a:extLst>
          </p:cNvPr>
          <p:cNvSpPr txBox="1"/>
          <p:nvPr/>
        </p:nvSpPr>
        <p:spPr>
          <a:xfrm>
            <a:off x="5035903" y="5047602"/>
            <a:ext cx="3225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C</a:t>
            </a:r>
          </a:p>
        </p:txBody>
      </p:sp>
      <p:sp>
        <p:nvSpPr>
          <p:cNvPr id="13" name="TextBox 12">
            <a:extLst>
              <a:ext uri="{FF2B5EF4-FFF2-40B4-BE49-F238E27FC236}">
                <a16:creationId xmlns:a16="http://schemas.microsoft.com/office/drawing/2014/main" id="{FA43FE59-4819-4840-AF38-FE24EF839F13}"/>
              </a:ext>
            </a:extLst>
          </p:cNvPr>
          <p:cNvSpPr txBox="1"/>
          <p:nvPr/>
        </p:nvSpPr>
        <p:spPr>
          <a:xfrm>
            <a:off x="10474452" y="1362667"/>
            <a:ext cx="32573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D</a:t>
            </a:r>
          </a:p>
        </p:txBody>
      </p:sp>
      <p:sp>
        <p:nvSpPr>
          <p:cNvPr id="14" name="TextBox 13">
            <a:extLst>
              <a:ext uri="{FF2B5EF4-FFF2-40B4-BE49-F238E27FC236}">
                <a16:creationId xmlns:a16="http://schemas.microsoft.com/office/drawing/2014/main" id="{B3381A7A-7C1A-3445-AA1F-AEF177BB36B6}"/>
              </a:ext>
            </a:extLst>
          </p:cNvPr>
          <p:cNvSpPr txBox="1"/>
          <p:nvPr/>
        </p:nvSpPr>
        <p:spPr>
          <a:xfrm>
            <a:off x="10474452" y="3044819"/>
            <a:ext cx="3080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E</a:t>
            </a:r>
          </a:p>
        </p:txBody>
      </p:sp>
      <p:sp>
        <p:nvSpPr>
          <p:cNvPr id="15" name="TextBox 14">
            <a:extLst>
              <a:ext uri="{FF2B5EF4-FFF2-40B4-BE49-F238E27FC236}">
                <a16:creationId xmlns:a16="http://schemas.microsoft.com/office/drawing/2014/main" id="{E2A13372-8DE1-1A4C-88BE-48B1A26A762E}"/>
              </a:ext>
            </a:extLst>
          </p:cNvPr>
          <p:cNvSpPr txBox="1"/>
          <p:nvPr/>
        </p:nvSpPr>
        <p:spPr>
          <a:xfrm>
            <a:off x="10468040" y="4482746"/>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2"/>
                </a:solidFill>
              </a:rPr>
              <a:t>F</a:t>
            </a:r>
          </a:p>
        </p:txBody>
      </p:sp>
    </p:spTree>
    <p:extLst>
      <p:ext uri="{BB962C8B-B14F-4D97-AF65-F5344CB8AC3E}">
        <p14:creationId xmlns:p14="http://schemas.microsoft.com/office/powerpoint/2010/main" val="237317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C145-4527-E744-9794-6478908C3A94}"/>
              </a:ext>
            </a:extLst>
          </p:cNvPr>
          <p:cNvSpPr>
            <a:spLocks noGrp="1"/>
          </p:cNvSpPr>
          <p:nvPr>
            <p:ph type="title"/>
          </p:nvPr>
        </p:nvSpPr>
        <p:spPr/>
        <p:txBody>
          <a:bodyPr/>
          <a:lstStyle/>
          <a:p>
            <a:r>
              <a:rPr lang="en-US" dirty="0"/>
              <a:t>HPC Container maker</a:t>
            </a:r>
          </a:p>
        </p:txBody>
      </p:sp>
      <p:sp>
        <p:nvSpPr>
          <p:cNvPr id="3" name="Content Placeholder 2">
            <a:extLst>
              <a:ext uri="{FF2B5EF4-FFF2-40B4-BE49-F238E27FC236}">
                <a16:creationId xmlns:a16="http://schemas.microsoft.com/office/drawing/2014/main" id="{67298BE9-1800-7D43-B378-02037E2C3F96}"/>
              </a:ext>
            </a:extLst>
          </p:cNvPr>
          <p:cNvSpPr>
            <a:spLocks noGrp="1"/>
          </p:cNvSpPr>
          <p:nvPr>
            <p:ph idx="1"/>
          </p:nvPr>
        </p:nvSpPr>
        <p:spPr/>
        <p:txBody>
          <a:bodyPr/>
          <a:lstStyle/>
          <a:p>
            <a:pPr marL="342900" indent="-342900">
              <a:buFont typeface="Arial" panose="020B0604020202020204" pitchFamily="34" charset="0"/>
              <a:buChar char="•"/>
            </a:pPr>
            <a:r>
              <a:rPr lang="en-US" dirty="0"/>
              <a:t>Tool for creating HPC application </a:t>
            </a:r>
            <a:r>
              <a:rPr lang="en-US" dirty="0" err="1"/>
              <a:t>Dockerfiles</a:t>
            </a:r>
            <a:r>
              <a:rPr lang="en-US" dirty="0"/>
              <a:t> and Singularity definition files</a:t>
            </a:r>
          </a:p>
          <a:p>
            <a:pPr marL="342900" indent="-342900">
              <a:buFont typeface="Arial" panose="020B0604020202020204" pitchFamily="34" charset="0"/>
              <a:buChar char="•"/>
            </a:pPr>
            <a:r>
              <a:rPr lang="en-US" dirty="0"/>
              <a:t>Makes it easier to create HPC application containers by encapsulating HPC &amp; container best practices into building blocks</a:t>
            </a:r>
          </a:p>
          <a:p>
            <a:pPr marL="342900" indent="-342900">
              <a:buFont typeface="Arial" panose="020B0604020202020204" pitchFamily="34" charset="0"/>
              <a:buChar char="•"/>
            </a:pPr>
            <a:r>
              <a:rPr lang="en-US" dirty="0"/>
              <a:t>Open source (Apache 2.0)</a:t>
            </a:r>
            <a:br>
              <a:rPr lang="en-US" dirty="0"/>
            </a:br>
            <a:r>
              <a:rPr lang="en-US" dirty="0">
                <a:hlinkClick r:id="rId3"/>
              </a:rPr>
              <a:t>https://github.com/NVIDIA/hpc-container-maker</a:t>
            </a:r>
            <a:endParaRPr lang="en-US" dirty="0"/>
          </a:p>
          <a:p>
            <a:pPr marL="342900" indent="-342900">
              <a:buFont typeface="Arial" panose="020B0604020202020204" pitchFamily="34" charset="0"/>
              <a:buChar char="•"/>
            </a:pPr>
            <a:r>
              <a:rPr lang="en-US" dirty="0">
                <a:latin typeface="Consolas" panose="020B0609020204030204" pitchFamily="49" charset="0"/>
                <a:cs typeface="Consolas" panose="020B0609020204030204" pitchFamily="49" charset="0"/>
              </a:rPr>
              <a:t>pip install </a:t>
            </a:r>
            <a:r>
              <a:rPr lang="en-US" dirty="0" err="1">
                <a:latin typeface="Consolas" panose="020B0609020204030204" pitchFamily="49" charset="0"/>
                <a:cs typeface="Consolas" panose="020B0609020204030204" pitchFamily="49" charset="0"/>
              </a:rPr>
              <a:t>hpccm</a:t>
            </a:r>
            <a:endParaRPr lang="en-US" dirty="0">
              <a:latin typeface="Consolas" panose="020B0609020204030204" pitchFamily="49" charset="0"/>
              <a:cs typeface="Consolas" panose="020B0609020204030204" pitchFamily="49" charset="0"/>
            </a:endParaRPr>
          </a:p>
        </p:txBody>
      </p:sp>
      <p:sp>
        <p:nvSpPr>
          <p:cNvPr id="4" name="Text Placeholder 3">
            <a:extLst>
              <a:ext uri="{FF2B5EF4-FFF2-40B4-BE49-F238E27FC236}">
                <a16:creationId xmlns:a16="http://schemas.microsoft.com/office/drawing/2014/main" id="{7CC6FE13-856D-FF4D-A325-F51827B3C0AD}"/>
              </a:ext>
            </a:extLst>
          </p:cNvPr>
          <p:cNvSpPr>
            <a:spLocks noGrp="1"/>
          </p:cNvSpPr>
          <p:nvPr>
            <p:ph type="body" sz="quarter" idx="10"/>
          </p:nvPr>
        </p:nvSpPr>
        <p:spPr/>
        <p:txBody>
          <a:bodyPr/>
          <a:lstStyle/>
          <a:p>
            <a:endParaRPr lang="en-US"/>
          </a:p>
        </p:txBody>
      </p:sp>
      <p:sp>
        <p:nvSpPr>
          <p:cNvPr id="6" name="TextBox 5">
            <a:extLst>
              <a:ext uri="{FF2B5EF4-FFF2-40B4-BE49-F238E27FC236}">
                <a16:creationId xmlns:a16="http://schemas.microsoft.com/office/drawing/2014/main" id="{1D8579DE-95D5-DE4E-A829-FE841DE11C5F}"/>
              </a:ext>
            </a:extLst>
          </p:cNvPr>
          <p:cNvSpPr txBox="1"/>
          <p:nvPr/>
        </p:nvSpPr>
        <p:spPr>
          <a:xfrm>
            <a:off x="498348" y="5480328"/>
            <a:ext cx="88136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bg1"/>
                </a:solidFill>
                <a:hlinkClick r:id="rId4"/>
              </a:rPr>
              <a:t>https://devblogs.nvidia.com/making-containers-easier-with-hpc-container-maker/</a:t>
            </a:r>
            <a:endParaRPr lang="en-US" dirty="0">
              <a:solidFill>
                <a:schemeClr val="bg1"/>
              </a:solidFill>
            </a:endParaRPr>
          </a:p>
        </p:txBody>
      </p:sp>
    </p:spTree>
    <p:extLst>
      <p:ext uri="{BB962C8B-B14F-4D97-AF65-F5344CB8AC3E}">
        <p14:creationId xmlns:p14="http://schemas.microsoft.com/office/powerpoint/2010/main" val="33317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0C5A-B771-6E43-A168-2672828C3A23}"/>
              </a:ext>
            </a:extLst>
          </p:cNvPr>
          <p:cNvSpPr>
            <a:spLocks noGrp="1"/>
          </p:cNvSpPr>
          <p:nvPr>
            <p:ph type="title"/>
          </p:nvPr>
        </p:nvSpPr>
        <p:spPr/>
        <p:txBody>
          <a:bodyPr/>
          <a:lstStyle/>
          <a:p>
            <a:r>
              <a:rPr lang="en-US" dirty="0"/>
              <a:t>Building blocks to container recipes</a:t>
            </a:r>
          </a:p>
        </p:txBody>
      </p:sp>
      <p:sp>
        <p:nvSpPr>
          <p:cNvPr id="4" name="Text Placeholder 3">
            <a:extLst>
              <a:ext uri="{FF2B5EF4-FFF2-40B4-BE49-F238E27FC236}">
                <a16:creationId xmlns:a16="http://schemas.microsoft.com/office/drawing/2014/main" id="{C1EF2724-CA91-1143-AE60-C9472A1B28FE}"/>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DBFB9C97-C93C-6147-BA7D-7E2E2CE9593F}"/>
              </a:ext>
            </a:extLst>
          </p:cNvPr>
          <p:cNvSpPr txBox="1"/>
          <p:nvPr/>
        </p:nvSpPr>
        <p:spPr>
          <a:xfrm>
            <a:off x="498348" y="3223877"/>
            <a:ext cx="10300832" cy="28623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OpenMPI</a:t>
            </a:r>
            <a:r>
              <a:rPr lang="en-US" sz="1200" dirty="0">
                <a:solidFill>
                  <a:schemeClr val="bg1"/>
                </a:solidFill>
                <a:latin typeface="Consolas" panose="020B0609020204030204" pitchFamily="49" charset="0"/>
                <a:cs typeface="Consolas" panose="020B0609020204030204" pitchFamily="49" charset="0"/>
              </a:rPr>
              <a:t> version 3.0.0</a:t>
            </a:r>
          </a:p>
          <a:p>
            <a:r>
              <a:rPr lang="en-US" sz="1200" dirty="0">
                <a:solidFill>
                  <a:schemeClr val="bg1"/>
                </a:solidFill>
                <a:latin typeface="Consolas" panose="020B0609020204030204" pitchFamily="49" charset="0"/>
                <a:cs typeface="Consolas" panose="020B0609020204030204" pitchFamily="49" charset="0"/>
              </a:rPr>
              <a:t>RUN yum install -y \</a:t>
            </a:r>
          </a:p>
          <a:p>
            <a:r>
              <a:rPr lang="en-US" sz="1200" dirty="0">
                <a:solidFill>
                  <a:schemeClr val="bg1"/>
                </a:solidFill>
                <a:latin typeface="Consolas" panose="020B0609020204030204" pitchFamily="49" charset="0"/>
                <a:cs typeface="Consolas" panose="020B0609020204030204" pitchFamily="49" charset="0"/>
              </a:rPr>
              <a:t>        bzip2 file </a:t>
            </a:r>
            <a:r>
              <a:rPr lang="en-US" sz="1200" dirty="0" err="1">
                <a:solidFill>
                  <a:schemeClr val="bg1"/>
                </a:solidFill>
                <a:latin typeface="Consolas" panose="020B0609020204030204" pitchFamily="49" charset="0"/>
                <a:cs typeface="Consolas" panose="020B0609020204030204" pitchFamily="49" charset="0"/>
              </a:rPr>
              <a:t>hwloc</a:t>
            </a:r>
            <a:r>
              <a:rPr lang="en-US" sz="1200" dirty="0">
                <a:solidFill>
                  <a:schemeClr val="bg1"/>
                </a:solidFill>
                <a:latin typeface="Consolas" panose="020B0609020204030204" pitchFamily="49" charset="0"/>
                <a:cs typeface="Consolas" panose="020B0609020204030204" pitchFamily="49" charset="0"/>
              </a:rPr>
              <a:t> make </a:t>
            </a:r>
            <a:r>
              <a:rPr lang="en-US" sz="1200" dirty="0" err="1">
                <a:solidFill>
                  <a:schemeClr val="bg1"/>
                </a:solidFill>
                <a:latin typeface="Consolas" panose="020B0609020204030204" pitchFamily="49" charset="0"/>
                <a:cs typeface="Consolas" panose="020B0609020204030204" pitchFamily="49" charset="0"/>
              </a:rPr>
              <a:t>numactl-devel</a:t>
            </a:r>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openssh</a:t>
            </a:r>
            <a:r>
              <a:rPr lang="en-US" sz="1200" dirty="0">
                <a:solidFill>
                  <a:schemeClr val="bg1"/>
                </a:solidFill>
                <a:latin typeface="Consolas" panose="020B0609020204030204" pitchFamily="49" charset="0"/>
                <a:cs typeface="Consolas" panose="020B0609020204030204" pitchFamily="49" charset="0"/>
              </a:rPr>
              <a:t>-clients </a:t>
            </a:r>
            <a:r>
              <a:rPr lang="en-US" sz="1200" dirty="0" err="1">
                <a:solidFill>
                  <a:schemeClr val="bg1"/>
                </a:solidFill>
                <a:latin typeface="Consolas" panose="020B0609020204030204" pitchFamily="49" charset="0"/>
                <a:cs typeface="Consolas" panose="020B0609020204030204" pitchFamily="49" charset="0"/>
              </a:rPr>
              <a:t>perl</a:t>
            </a:r>
            <a:r>
              <a:rPr lang="en-US" sz="1200" dirty="0">
                <a:solidFill>
                  <a:schemeClr val="bg1"/>
                </a:solidFill>
                <a:latin typeface="Consolas" panose="020B0609020204030204" pitchFamily="49" charset="0"/>
                <a:cs typeface="Consolas" panose="020B0609020204030204" pitchFamily="49" charset="0"/>
              </a:rPr>
              <a:t> tar </a:t>
            </a:r>
            <a:r>
              <a:rPr lang="en-US" sz="1200" dirty="0" err="1">
                <a:solidFill>
                  <a:schemeClr val="bg1"/>
                </a:solidFill>
                <a:latin typeface="Consolas" panose="020B0609020204030204" pitchFamily="49" charset="0"/>
                <a:cs typeface="Consolas" panose="020B0609020204030204" pitchFamily="49" charset="0"/>
              </a:rPr>
              <a:t>wget</a:t>
            </a:r>
            <a:r>
              <a:rPr lang="en-US" sz="1200" dirty="0">
                <a:solidFill>
                  <a:schemeClr val="bg1"/>
                </a:solidFill>
                <a:latin typeface="Consolas" panose="020B0609020204030204" pitchFamily="49" charset="0"/>
                <a:cs typeface="Consolas" panose="020B0609020204030204" pitchFamily="49" charset="0"/>
              </a:rPr>
              <a:t> &amp;&amp; \</a:t>
            </a:r>
          </a:p>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rm</a:t>
            </a:r>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rf</a:t>
            </a:r>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/cache/yum/*</a:t>
            </a:r>
          </a:p>
          <a:p>
            <a:r>
              <a:rPr lang="en-US" sz="1200" dirty="0">
                <a:solidFill>
                  <a:schemeClr val="bg1"/>
                </a:solidFill>
                <a:latin typeface="Consolas" panose="020B0609020204030204" pitchFamily="49" charset="0"/>
                <a:cs typeface="Consolas" panose="020B0609020204030204" pitchFamily="49" charset="0"/>
              </a:rPr>
              <a:t>RUN </a:t>
            </a:r>
            <a:r>
              <a:rPr lang="en-US" sz="1200" dirty="0" err="1">
                <a:solidFill>
                  <a:schemeClr val="bg1"/>
                </a:solidFill>
                <a:latin typeface="Consolas" panose="020B0609020204030204" pitchFamily="49" charset="0"/>
                <a:cs typeface="Consolas" panose="020B0609020204030204" pitchFamily="49" charset="0"/>
              </a:rPr>
              <a:t>mkdir</a:t>
            </a:r>
            <a:r>
              <a:rPr lang="en-US" sz="1200" dirty="0">
                <a:solidFill>
                  <a:schemeClr val="bg1"/>
                </a:solidFill>
                <a:latin typeface="Consolas" panose="020B0609020204030204" pitchFamily="49" charset="0"/>
                <a:cs typeface="Consolas" panose="020B0609020204030204" pitchFamily="49" charset="0"/>
              </a:rPr>
              <a:t> -p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 &amp;&amp; </a:t>
            </a:r>
            <a:r>
              <a:rPr lang="en-US" sz="1200" dirty="0" err="1">
                <a:solidFill>
                  <a:schemeClr val="bg1"/>
                </a:solidFill>
                <a:latin typeface="Consolas" panose="020B0609020204030204" pitchFamily="49" charset="0"/>
                <a:cs typeface="Consolas" panose="020B0609020204030204" pitchFamily="49" charset="0"/>
              </a:rPr>
              <a:t>wget</a:t>
            </a:r>
            <a:r>
              <a:rPr lang="en-US" sz="1200" dirty="0">
                <a:solidFill>
                  <a:schemeClr val="bg1"/>
                </a:solidFill>
                <a:latin typeface="Consolas" panose="020B0609020204030204" pitchFamily="49" charset="0"/>
                <a:cs typeface="Consolas" panose="020B0609020204030204" pitchFamily="49" charset="0"/>
              </a:rPr>
              <a:t> -q -</a:t>
            </a:r>
            <a:r>
              <a:rPr lang="en-US" sz="1200" dirty="0" err="1">
                <a:solidFill>
                  <a:schemeClr val="bg1"/>
                </a:solidFill>
                <a:latin typeface="Consolas" panose="020B0609020204030204" pitchFamily="49" charset="0"/>
                <a:cs typeface="Consolas" panose="020B0609020204030204" pitchFamily="49" charset="0"/>
              </a:rPr>
              <a:t>nc</a:t>
            </a:r>
            <a:r>
              <a:rPr lang="en-US" sz="1200" dirty="0">
                <a:solidFill>
                  <a:schemeClr val="bg1"/>
                </a:solidFill>
                <a:latin typeface="Consolas" panose="020B0609020204030204" pitchFamily="49" charset="0"/>
                <a:cs typeface="Consolas" panose="020B0609020204030204" pitchFamily="49" charset="0"/>
              </a:rPr>
              <a:t> --no-check-certificate -P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 https://</a:t>
            </a:r>
            <a:r>
              <a:rPr lang="en-US" sz="1200" dirty="0" err="1">
                <a:solidFill>
                  <a:schemeClr val="bg1"/>
                </a:solidFill>
                <a:latin typeface="Consolas" panose="020B0609020204030204" pitchFamily="49" charset="0"/>
                <a:cs typeface="Consolas" panose="020B0609020204030204" pitchFamily="49" charset="0"/>
              </a:rPr>
              <a:t>www.open-mpi.org</a:t>
            </a:r>
            <a:r>
              <a:rPr lang="en-US" sz="1200" dirty="0">
                <a:solidFill>
                  <a:schemeClr val="bg1"/>
                </a:solidFill>
                <a:latin typeface="Consolas" panose="020B0609020204030204" pitchFamily="49" charset="0"/>
                <a:cs typeface="Consolas" panose="020B0609020204030204" pitchFamily="49" charset="0"/>
              </a:rPr>
              <a:t>/software/</a:t>
            </a:r>
            <a:r>
              <a:rPr lang="en-US" sz="1200" dirty="0" err="1">
                <a:solidFill>
                  <a:schemeClr val="bg1"/>
                </a:solidFill>
                <a:latin typeface="Consolas" panose="020B0609020204030204" pitchFamily="49" charset="0"/>
                <a:cs typeface="Consolas" panose="020B0609020204030204" pitchFamily="49" charset="0"/>
              </a:rPr>
              <a:t>ompi</a:t>
            </a:r>
            <a:r>
              <a:rPr lang="en-US" sz="1200" dirty="0">
                <a:solidFill>
                  <a:schemeClr val="bg1"/>
                </a:solidFill>
                <a:latin typeface="Consolas" panose="020B0609020204030204" pitchFamily="49" charset="0"/>
                <a:cs typeface="Consolas" panose="020B0609020204030204" pitchFamily="49" charset="0"/>
              </a:rPr>
              <a:t>/v3.0/downloads/openmpi-3.0.0.tar.bz2 &amp;&amp; \</a:t>
            </a:r>
          </a:p>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mkdir</a:t>
            </a:r>
            <a:r>
              <a:rPr lang="en-US" sz="1200" dirty="0">
                <a:solidFill>
                  <a:schemeClr val="bg1"/>
                </a:solidFill>
                <a:latin typeface="Consolas" panose="020B0609020204030204" pitchFamily="49" charset="0"/>
                <a:cs typeface="Consolas" panose="020B0609020204030204" pitchFamily="49" charset="0"/>
              </a:rPr>
              <a:t> -p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 &amp;&amp; tar -x -f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/openmpi-3.0.0.tar.bz2 -C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 -j &amp;&amp; \</a:t>
            </a:r>
          </a:p>
          <a:p>
            <a:r>
              <a:rPr lang="en-US" sz="1200" dirty="0">
                <a:solidFill>
                  <a:schemeClr val="bg1"/>
                </a:solidFill>
                <a:latin typeface="Consolas" panose="020B0609020204030204" pitchFamily="49" charset="0"/>
                <a:cs typeface="Consolas" panose="020B0609020204030204" pitchFamily="49" charset="0"/>
              </a:rPr>
              <a:t>    cd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/openmpi-3.0.0 &amp;&amp;  CC=</a:t>
            </a:r>
            <a:r>
              <a:rPr lang="en-US" sz="1200" dirty="0" err="1">
                <a:solidFill>
                  <a:schemeClr val="bg1"/>
                </a:solidFill>
                <a:latin typeface="Consolas" panose="020B0609020204030204" pitchFamily="49" charset="0"/>
                <a:cs typeface="Consolas" panose="020B0609020204030204" pitchFamily="49" charset="0"/>
              </a:rPr>
              <a:t>gcc</a:t>
            </a:r>
            <a:r>
              <a:rPr lang="en-US" sz="1200" dirty="0">
                <a:solidFill>
                  <a:schemeClr val="bg1"/>
                </a:solidFill>
                <a:latin typeface="Consolas" panose="020B0609020204030204" pitchFamily="49" charset="0"/>
                <a:cs typeface="Consolas" panose="020B0609020204030204" pitchFamily="49" charset="0"/>
              </a:rPr>
              <a:t> CXX=g++ F77=</a:t>
            </a:r>
            <a:r>
              <a:rPr lang="en-US" sz="1200" dirty="0" err="1">
                <a:solidFill>
                  <a:schemeClr val="bg1"/>
                </a:solidFill>
                <a:latin typeface="Consolas" panose="020B0609020204030204" pitchFamily="49" charset="0"/>
                <a:cs typeface="Consolas" panose="020B0609020204030204" pitchFamily="49" charset="0"/>
              </a:rPr>
              <a:t>gfortran</a:t>
            </a:r>
            <a:r>
              <a:rPr lang="en-US" sz="1200" dirty="0">
                <a:solidFill>
                  <a:schemeClr val="bg1"/>
                </a:solidFill>
                <a:latin typeface="Consolas" panose="020B0609020204030204" pitchFamily="49" charset="0"/>
                <a:cs typeface="Consolas" panose="020B0609020204030204" pitchFamily="49" charset="0"/>
              </a:rPr>
              <a:t> F90=</a:t>
            </a:r>
            <a:r>
              <a:rPr lang="en-US" sz="1200" dirty="0" err="1">
                <a:solidFill>
                  <a:schemeClr val="bg1"/>
                </a:solidFill>
                <a:latin typeface="Consolas" panose="020B0609020204030204" pitchFamily="49" charset="0"/>
                <a:cs typeface="Consolas" panose="020B0609020204030204" pitchFamily="49" charset="0"/>
              </a:rPr>
              <a:t>gfortran</a:t>
            </a:r>
            <a:r>
              <a:rPr lang="en-US" sz="1200" dirty="0">
                <a:solidFill>
                  <a:schemeClr val="bg1"/>
                </a:solidFill>
                <a:latin typeface="Consolas" panose="020B0609020204030204" pitchFamily="49" charset="0"/>
                <a:cs typeface="Consolas" panose="020B0609020204030204" pitchFamily="49" charset="0"/>
              </a:rPr>
              <a:t> FC=</a:t>
            </a:r>
            <a:r>
              <a:rPr lang="en-US" sz="1200" dirty="0" err="1">
                <a:solidFill>
                  <a:schemeClr val="bg1"/>
                </a:solidFill>
                <a:latin typeface="Consolas" panose="020B0609020204030204" pitchFamily="49" charset="0"/>
                <a:cs typeface="Consolas" panose="020B0609020204030204" pitchFamily="49" charset="0"/>
              </a:rPr>
              <a:t>gfortran</a:t>
            </a:r>
            <a:r>
              <a:rPr lang="en-US" sz="1200" dirty="0">
                <a:solidFill>
                  <a:schemeClr val="bg1"/>
                </a:solidFill>
                <a:latin typeface="Consolas" panose="020B0609020204030204" pitchFamily="49" charset="0"/>
                <a:cs typeface="Consolas" panose="020B0609020204030204" pitchFamily="49" charset="0"/>
              </a:rPr>
              <a:t> ./configure --prefix=/</a:t>
            </a:r>
            <a:r>
              <a:rPr lang="en-US" sz="1200" dirty="0" err="1">
                <a:solidFill>
                  <a:schemeClr val="bg1"/>
                </a:solidFill>
                <a:latin typeface="Consolas" panose="020B0609020204030204" pitchFamily="49" charset="0"/>
                <a:cs typeface="Consolas" panose="020B0609020204030204" pitchFamily="49" charset="0"/>
              </a:rPr>
              <a:t>usr</a:t>
            </a:r>
            <a:r>
              <a:rPr lang="en-US" sz="1200" dirty="0">
                <a:solidFill>
                  <a:schemeClr val="bg1"/>
                </a:solidFill>
                <a:latin typeface="Consolas" panose="020B0609020204030204" pitchFamily="49" charset="0"/>
                <a:cs typeface="Consolas" panose="020B0609020204030204" pitchFamily="49" charset="0"/>
              </a:rPr>
              <a:t>/local/</a:t>
            </a:r>
            <a:r>
              <a:rPr lang="en-US" sz="1200" dirty="0" err="1">
                <a:solidFill>
                  <a:schemeClr val="bg1"/>
                </a:solidFill>
                <a:latin typeface="Consolas" panose="020B0609020204030204" pitchFamily="49" charset="0"/>
                <a:cs typeface="Consolas" panose="020B0609020204030204" pitchFamily="49" charset="0"/>
              </a:rPr>
              <a:t>openmpi</a:t>
            </a:r>
            <a:r>
              <a:rPr lang="en-US" sz="1200" dirty="0">
                <a:solidFill>
                  <a:schemeClr val="bg1"/>
                </a:solidFill>
                <a:latin typeface="Consolas" panose="020B0609020204030204" pitchFamily="49" charset="0"/>
                <a:cs typeface="Consolas" panose="020B0609020204030204" pitchFamily="49" charset="0"/>
              </a:rPr>
              <a:t> --disable-</a:t>
            </a:r>
            <a:r>
              <a:rPr lang="en-US" sz="1200" dirty="0" err="1">
                <a:solidFill>
                  <a:schemeClr val="bg1"/>
                </a:solidFill>
                <a:latin typeface="Consolas" panose="020B0609020204030204" pitchFamily="49" charset="0"/>
                <a:cs typeface="Consolas" panose="020B0609020204030204" pitchFamily="49" charset="0"/>
              </a:rPr>
              <a:t>getpwuid</a:t>
            </a:r>
            <a:r>
              <a:rPr lang="en-US" sz="1200" dirty="0">
                <a:solidFill>
                  <a:schemeClr val="bg1"/>
                </a:solidFill>
                <a:latin typeface="Consolas" panose="020B0609020204030204" pitchFamily="49" charset="0"/>
                <a:cs typeface="Consolas" panose="020B0609020204030204" pitchFamily="49" charset="0"/>
              </a:rPr>
              <a:t> --enable-</a:t>
            </a:r>
            <a:r>
              <a:rPr lang="en-US" sz="1200" dirty="0" err="1">
                <a:solidFill>
                  <a:schemeClr val="bg1"/>
                </a:solidFill>
                <a:latin typeface="Consolas" panose="020B0609020204030204" pitchFamily="49" charset="0"/>
                <a:cs typeface="Consolas" panose="020B0609020204030204" pitchFamily="49" charset="0"/>
              </a:rPr>
              <a:t>orterun</a:t>
            </a:r>
            <a:r>
              <a:rPr lang="en-US" sz="1200" dirty="0">
                <a:solidFill>
                  <a:schemeClr val="bg1"/>
                </a:solidFill>
                <a:latin typeface="Consolas" panose="020B0609020204030204" pitchFamily="49" charset="0"/>
                <a:cs typeface="Consolas" panose="020B0609020204030204" pitchFamily="49" charset="0"/>
              </a:rPr>
              <a:t>-prefix-by-default --with-</a:t>
            </a:r>
            <a:r>
              <a:rPr lang="en-US" sz="1200" dirty="0" err="1">
                <a:solidFill>
                  <a:schemeClr val="bg1"/>
                </a:solidFill>
                <a:latin typeface="Consolas" panose="020B0609020204030204" pitchFamily="49" charset="0"/>
                <a:cs typeface="Consolas" panose="020B0609020204030204" pitchFamily="49" charset="0"/>
              </a:rPr>
              <a:t>cuda</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usr</a:t>
            </a:r>
            <a:r>
              <a:rPr lang="en-US" sz="1200" dirty="0">
                <a:solidFill>
                  <a:schemeClr val="bg1"/>
                </a:solidFill>
                <a:latin typeface="Consolas" panose="020B0609020204030204" pitchFamily="49" charset="0"/>
                <a:cs typeface="Consolas" panose="020B0609020204030204" pitchFamily="49" charset="0"/>
              </a:rPr>
              <a:t>/local/</a:t>
            </a:r>
            <a:r>
              <a:rPr lang="en-US" sz="1200" dirty="0" err="1">
                <a:solidFill>
                  <a:schemeClr val="bg1"/>
                </a:solidFill>
                <a:latin typeface="Consolas" panose="020B0609020204030204" pitchFamily="49" charset="0"/>
                <a:cs typeface="Consolas" panose="020B0609020204030204" pitchFamily="49" charset="0"/>
              </a:rPr>
              <a:t>cuda</a:t>
            </a:r>
            <a:r>
              <a:rPr lang="en-US" sz="1200" dirty="0">
                <a:solidFill>
                  <a:schemeClr val="bg1"/>
                </a:solidFill>
                <a:latin typeface="Consolas" panose="020B0609020204030204" pitchFamily="49" charset="0"/>
                <a:cs typeface="Consolas" panose="020B0609020204030204" pitchFamily="49" charset="0"/>
              </a:rPr>
              <a:t> --with-verbs &amp;&amp; \</a:t>
            </a:r>
          </a:p>
          <a:p>
            <a:r>
              <a:rPr lang="en-US" sz="1200" dirty="0">
                <a:solidFill>
                  <a:schemeClr val="bg1"/>
                </a:solidFill>
                <a:latin typeface="Consolas" panose="020B0609020204030204" pitchFamily="49" charset="0"/>
                <a:cs typeface="Consolas" panose="020B0609020204030204" pitchFamily="49" charset="0"/>
              </a:rPr>
              <a:t>    make -j4 &amp;&amp; \</a:t>
            </a:r>
          </a:p>
          <a:p>
            <a:r>
              <a:rPr lang="en-US" sz="1200" dirty="0">
                <a:solidFill>
                  <a:schemeClr val="bg1"/>
                </a:solidFill>
                <a:latin typeface="Consolas" panose="020B0609020204030204" pitchFamily="49" charset="0"/>
                <a:cs typeface="Consolas" panose="020B0609020204030204" pitchFamily="49" charset="0"/>
              </a:rPr>
              <a:t>    make -j4 install &amp;&amp; \</a:t>
            </a:r>
          </a:p>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rm</a:t>
            </a:r>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rf</a:t>
            </a:r>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/openmpi-3.0.0.tar.bz2 /</a:t>
            </a:r>
            <a:r>
              <a:rPr lang="en-US" sz="1200" dirty="0" err="1">
                <a:solidFill>
                  <a:schemeClr val="bg1"/>
                </a:solidFill>
                <a:latin typeface="Consolas" panose="020B0609020204030204" pitchFamily="49" charset="0"/>
                <a:cs typeface="Consolas" panose="020B0609020204030204" pitchFamily="49" charset="0"/>
              </a:rPr>
              <a:t>var</a:t>
            </a:r>
            <a:r>
              <a:rPr lang="en-US" sz="1200" dirty="0">
                <a:solidFill>
                  <a:schemeClr val="bg1"/>
                </a:solidFill>
                <a:latin typeface="Consolas" panose="020B0609020204030204" pitchFamily="49" charset="0"/>
                <a:cs typeface="Consolas" panose="020B0609020204030204" pitchFamily="49" charset="0"/>
              </a:rPr>
              <a:t>/</a:t>
            </a:r>
            <a:r>
              <a:rPr lang="en-US" sz="1200" dirty="0" err="1">
                <a:solidFill>
                  <a:schemeClr val="bg1"/>
                </a:solidFill>
                <a:latin typeface="Consolas" panose="020B0609020204030204" pitchFamily="49" charset="0"/>
                <a:cs typeface="Consolas" panose="020B0609020204030204" pitchFamily="49" charset="0"/>
              </a:rPr>
              <a:t>tmp</a:t>
            </a:r>
            <a:r>
              <a:rPr lang="en-US" sz="1200" dirty="0">
                <a:solidFill>
                  <a:schemeClr val="bg1"/>
                </a:solidFill>
                <a:latin typeface="Consolas" panose="020B0609020204030204" pitchFamily="49" charset="0"/>
                <a:cs typeface="Consolas" panose="020B0609020204030204" pitchFamily="49" charset="0"/>
              </a:rPr>
              <a:t>/openmpi-3.0.0</a:t>
            </a:r>
          </a:p>
          <a:p>
            <a:r>
              <a:rPr lang="en-US" sz="1200" dirty="0">
                <a:solidFill>
                  <a:schemeClr val="bg1"/>
                </a:solidFill>
                <a:latin typeface="Consolas" panose="020B0609020204030204" pitchFamily="49" charset="0"/>
                <a:cs typeface="Consolas" panose="020B0609020204030204" pitchFamily="49" charset="0"/>
              </a:rPr>
              <a:t>ENV LD_LIBRARY_PATH=/</a:t>
            </a:r>
            <a:r>
              <a:rPr lang="en-US" sz="1200" dirty="0" err="1">
                <a:solidFill>
                  <a:schemeClr val="bg1"/>
                </a:solidFill>
                <a:latin typeface="Consolas" panose="020B0609020204030204" pitchFamily="49" charset="0"/>
                <a:cs typeface="Consolas" panose="020B0609020204030204" pitchFamily="49" charset="0"/>
              </a:rPr>
              <a:t>usr</a:t>
            </a:r>
            <a:r>
              <a:rPr lang="en-US" sz="1200" dirty="0">
                <a:solidFill>
                  <a:schemeClr val="bg1"/>
                </a:solidFill>
                <a:latin typeface="Consolas" panose="020B0609020204030204" pitchFamily="49" charset="0"/>
                <a:cs typeface="Consolas" panose="020B0609020204030204" pitchFamily="49" charset="0"/>
              </a:rPr>
              <a:t>/local/</a:t>
            </a:r>
            <a:r>
              <a:rPr lang="en-US" sz="1200" dirty="0" err="1">
                <a:solidFill>
                  <a:schemeClr val="bg1"/>
                </a:solidFill>
                <a:latin typeface="Consolas" panose="020B0609020204030204" pitchFamily="49" charset="0"/>
                <a:cs typeface="Consolas" panose="020B0609020204030204" pitchFamily="49" charset="0"/>
              </a:rPr>
              <a:t>openmpi</a:t>
            </a:r>
            <a:r>
              <a:rPr lang="en-US" sz="1200" dirty="0">
                <a:solidFill>
                  <a:schemeClr val="bg1"/>
                </a:solidFill>
                <a:latin typeface="Consolas" panose="020B0609020204030204" pitchFamily="49" charset="0"/>
                <a:cs typeface="Consolas" panose="020B0609020204030204" pitchFamily="49" charset="0"/>
              </a:rPr>
              <a:t>/lib:$LD_LIBRARY_PATH \</a:t>
            </a:r>
          </a:p>
          <a:p>
            <a:r>
              <a:rPr lang="en-US" sz="1200" dirty="0">
                <a:solidFill>
                  <a:schemeClr val="bg1"/>
                </a:solidFill>
                <a:latin typeface="Consolas" panose="020B0609020204030204" pitchFamily="49" charset="0"/>
                <a:cs typeface="Consolas" panose="020B0609020204030204" pitchFamily="49" charset="0"/>
              </a:rPr>
              <a:t>    PATH=/</a:t>
            </a:r>
            <a:r>
              <a:rPr lang="en-US" sz="1200" dirty="0" err="1">
                <a:solidFill>
                  <a:schemeClr val="bg1"/>
                </a:solidFill>
                <a:latin typeface="Consolas" panose="020B0609020204030204" pitchFamily="49" charset="0"/>
                <a:cs typeface="Consolas" panose="020B0609020204030204" pitchFamily="49" charset="0"/>
              </a:rPr>
              <a:t>usr</a:t>
            </a:r>
            <a:r>
              <a:rPr lang="en-US" sz="1200" dirty="0">
                <a:solidFill>
                  <a:schemeClr val="bg1"/>
                </a:solidFill>
                <a:latin typeface="Consolas" panose="020B0609020204030204" pitchFamily="49" charset="0"/>
                <a:cs typeface="Consolas" panose="020B0609020204030204" pitchFamily="49" charset="0"/>
              </a:rPr>
              <a:t>/local/</a:t>
            </a:r>
            <a:r>
              <a:rPr lang="en-US" sz="1200" dirty="0" err="1">
                <a:solidFill>
                  <a:schemeClr val="bg1"/>
                </a:solidFill>
                <a:latin typeface="Consolas" panose="020B0609020204030204" pitchFamily="49" charset="0"/>
                <a:cs typeface="Consolas" panose="020B0609020204030204" pitchFamily="49" charset="0"/>
              </a:rPr>
              <a:t>openmpi</a:t>
            </a:r>
            <a:r>
              <a:rPr lang="en-US" sz="1200" dirty="0">
                <a:solidFill>
                  <a:schemeClr val="bg1"/>
                </a:solidFill>
                <a:latin typeface="Consolas" panose="020B0609020204030204" pitchFamily="49" charset="0"/>
                <a:cs typeface="Consolas" panose="020B0609020204030204" pitchFamily="49" charset="0"/>
              </a:rPr>
              <a:t>/bin:$PATH</a:t>
            </a:r>
          </a:p>
        </p:txBody>
      </p:sp>
      <p:sp>
        <p:nvSpPr>
          <p:cNvPr id="6" name="TextBox 5">
            <a:extLst>
              <a:ext uri="{FF2B5EF4-FFF2-40B4-BE49-F238E27FC236}">
                <a16:creationId xmlns:a16="http://schemas.microsoft.com/office/drawing/2014/main" id="{5F2D7592-783F-2146-BC2C-69427D2DCF01}"/>
              </a:ext>
            </a:extLst>
          </p:cNvPr>
          <p:cNvSpPr txBox="1"/>
          <p:nvPr/>
        </p:nvSpPr>
        <p:spPr>
          <a:xfrm>
            <a:off x="498348" y="2230903"/>
            <a:ext cx="25907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bg1"/>
                </a:solidFill>
                <a:latin typeface="Consolas" panose="020B0609020204030204" pitchFamily="49" charset="0"/>
                <a:cs typeface="Consolas" panose="020B0609020204030204" pitchFamily="49" charset="0"/>
              </a:rPr>
              <a:t>Stage0 += </a:t>
            </a:r>
            <a:r>
              <a:rPr lang="en-US" dirty="0" err="1">
                <a:solidFill>
                  <a:schemeClr val="bg1"/>
                </a:solidFill>
                <a:latin typeface="Consolas" panose="020B0609020204030204" pitchFamily="49" charset="0"/>
                <a:cs typeface="Consolas" panose="020B0609020204030204" pitchFamily="49" charset="0"/>
              </a:rPr>
              <a:t>openmpi</a:t>
            </a:r>
            <a:r>
              <a:rPr lang="en-US" dirty="0">
                <a:solidFill>
                  <a:schemeClr val="bg1"/>
                </a:solidFill>
                <a:latin typeface="Consolas" panose="020B0609020204030204" pitchFamily="49" charset="0"/>
                <a:cs typeface="Consolas" panose="020B0609020204030204" pitchFamily="49" charset="0"/>
              </a:rPr>
              <a:t>()</a:t>
            </a:r>
          </a:p>
        </p:txBody>
      </p:sp>
      <p:sp>
        <p:nvSpPr>
          <p:cNvPr id="7" name="Down Arrow 6">
            <a:extLst>
              <a:ext uri="{FF2B5EF4-FFF2-40B4-BE49-F238E27FC236}">
                <a16:creationId xmlns:a16="http://schemas.microsoft.com/office/drawing/2014/main" id="{592973C4-32B3-524A-A254-548B259FE9AA}"/>
              </a:ext>
            </a:extLst>
          </p:cNvPr>
          <p:cNvSpPr/>
          <p:nvPr/>
        </p:nvSpPr>
        <p:spPr>
          <a:xfrm>
            <a:off x="1562241" y="2636197"/>
            <a:ext cx="462988" cy="53443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127DD27-546A-1443-B434-C7156DDDDF5A}"/>
              </a:ext>
            </a:extLst>
          </p:cNvPr>
          <p:cNvSpPr txBox="1"/>
          <p:nvPr/>
        </p:nvSpPr>
        <p:spPr>
          <a:xfrm>
            <a:off x="2237413" y="2727389"/>
            <a:ext cx="81499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rgbClr val="868686"/>
                </a:solidFill>
              </a:rPr>
              <a:t>Generate corresponding </a:t>
            </a:r>
            <a:r>
              <a:rPr lang="en-US" dirty="0" err="1">
                <a:solidFill>
                  <a:srgbClr val="868686"/>
                </a:solidFill>
              </a:rPr>
              <a:t>Dockerfile</a:t>
            </a:r>
            <a:r>
              <a:rPr lang="en-US" dirty="0">
                <a:solidFill>
                  <a:srgbClr val="868686"/>
                </a:solidFill>
              </a:rPr>
              <a:t> instructions for the HPCCM building block</a:t>
            </a:r>
          </a:p>
        </p:txBody>
      </p:sp>
      <p:sp>
        <p:nvSpPr>
          <p:cNvPr id="11" name="TextBox 10">
            <a:extLst>
              <a:ext uri="{FF2B5EF4-FFF2-40B4-BE49-F238E27FC236}">
                <a16:creationId xmlns:a16="http://schemas.microsoft.com/office/drawing/2014/main" id="{CE6273E6-8ECF-CD4D-82A6-03D8EEB1EC60}"/>
              </a:ext>
            </a:extLst>
          </p:cNvPr>
          <p:cNvSpPr txBox="1"/>
          <p:nvPr/>
        </p:nvSpPr>
        <p:spPr>
          <a:xfrm>
            <a:off x="490526" y="2727389"/>
            <a:ext cx="8595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err="1">
                <a:solidFill>
                  <a:srgbClr val="868686"/>
                </a:solidFill>
              </a:rPr>
              <a:t>hpccm</a:t>
            </a:r>
            <a:endParaRPr lang="en-US" dirty="0">
              <a:solidFill>
                <a:srgbClr val="868686"/>
              </a:solidFill>
            </a:endParaRPr>
          </a:p>
        </p:txBody>
      </p:sp>
    </p:spTree>
    <p:extLst>
      <p:ext uri="{BB962C8B-B14F-4D97-AF65-F5344CB8AC3E}">
        <p14:creationId xmlns:p14="http://schemas.microsoft.com/office/powerpoint/2010/main" val="20883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249D-4BE2-1847-8059-19E5F100E4DE}"/>
              </a:ext>
            </a:extLst>
          </p:cNvPr>
          <p:cNvSpPr>
            <a:spLocks noGrp="1"/>
          </p:cNvSpPr>
          <p:nvPr>
            <p:ph type="title"/>
          </p:nvPr>
        </p:nvSpPr>
        <p:spPr/>
        <p:txBody>
          <a:bodyPr/>
          <a:lstStyle/>
          <a:p>
            <a:r>
              <a:rPr lang="en-US" dirty="0"/>
              <a:t>Higher level abstraction</a:t>
            </a:r>
          </a:p>
        </p:txBody>
      </p:sp>
      <p:sp>
        <p:nvSpPr>
          <p:cNvPr id="3" name="Content Placeholder 2">
            <a:extLst>
              <a:ext uri="{FF2B5EF4-FFF2-40B4-BE49-F238E27FC236}">
                <a16:creationId xmlns:a16="http://schemas.microsoft.com/office/drawing/2014/main" id="{DDC09C0C-1846-9C42-9F5C-9ADEC2628662}"/>
              </a:ext>
            </a:extLst>
          </p:cNvPr>
          <p:cNvSpPr>
            <a:spLocks noGrp="1"/>
          </p:cNvSpPr>
          <p:nvPr>
            <p:ph idx="1"/>
          </p:nvPr>
        </p:nvSpPr>
        <p:spPr/>
        <p:txBody>
          <a:bodyPr/>
          <a:lstStyle/>
          <a:p>
            <a:r>
              <a:rPr lang="en-US" sz="1600" dirty="0" err="1">
                <a:latin typeface="Consolas" panose="020B0609020204030204" pitchFamily="49" charset="0"/>
                <a:cs typeface="Consolas" panose="020B0609020204030204" pitchFamily="49" charset="0"/>
              </a:rPr>
              <a:t>openmpi</a:t>
            </a:r>
            <a:r>
              <a:rPr lang="en-US" sz="1600" dirty="0">
                <a:latin typeface="Consolas" panose="020B0609020204030204" pitchFamily="49" charset="0"/>
                <a:cs typeface="Consolas" panose="020B0609020204030204" pitchFamily="49" charset="0"/>
              </a:rPr>
              <a:t>(check=False,                               </a:t>
            </a:r>
            <a:r>
              <a:rPr lang="en-US" sz="1600" dirty="0">
                <a:solidFill>
                  <a:schemeClr val="bg2"/>
                </a:solidFill>
                <a:latin typeface="Consolas" panose="020B0609020204030204" pitchFamily="49" charset="0"/>
                <a:cs typeface="Consolas" panose="020B0609020204030204" pitchFamily="49" charset="0"/>
              </a:rPr>
              <a:t># run “make check”?</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configure_opts</a:t>
            </a:r>
            <a:r>
              <a:rPr lang="en-US" sz="1600" dirty="0">
                <a:latin typeface="Consolas" panose="020B0609020204030204" pitchFamily="49" charset="0"/>
                <a:cs typeface="Consolas" panose="020B0609020204030204" pitchFamily="49" charset="0"/>
              </a:rPr>
              <a:t>=[</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disable-</a:t>
            </a:r>
            <a:r>
              <a:rPr lang="en-US" sz="1600" dirty="0" err="1">
                <a:latin typeface="Consolas" panose="020B0609020204030204" pitchFamily="49" charset="0"/>
                <a:cs typeface="Consolas" panose="020B0609020204030204" pitchFamily="49" charset="0"/>
              </a:rPr>
              <a:t>getpwuid</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  </a:t>
            </a:r>
            <a:r>
              <a:rPr lang="en-US" sz="1600" dirty="0">
                <a:solidFill>
                  <a:schemeClr val="bg2"/>
                </a:solidFill>
                <a:latin typeface="Consolas" panose="020B0609020204030204" pitchFamily="49" charset="0"/>
                <a:cs typeface="Consolas" panose="020B0609020204030204" pitchFamily="49" charset="0"/>
              </a:rPr>
              <a:t># configure command line options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cuda</a:t>
            </a:r>
            <a:r>
              <a:rPr lang="en-US" sz="1600" dirty="0">
                <a:latin typeface="Consolas" panose="020B0609020204030204" pitchFamily="49" charset="0"/>
                <a:cs typeface="Consolas" panose="020B0609020204030204" pitchFamily="49" charset="0"/>
              </a:rPr>
              <a:t>=True,                                 </a:t>
            </a:r>
            <a:r>
              <a:rPr lang="en-US" sz="1600" dirty="0">
                <a:solidFill>
                  <a:schemeClr val="bg2"/>
                </a:solidFill>
                <a:latin typeface="Consolas" panose="020B0609020204030204" pitchFamily="49" charset="0"/>
                <a:cs typeface="Consolas" panose="020B0609020204030204" pitchFamily="49" charset="0"/>
              </a:rPr>
              <a:t># enable CUDA?</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directory=</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cs typeface="Consolas" panose="020B0609020204030204" pitchFamily="49" charset="0"/>
              </a:rPr>
              <a:t># path to source in build context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infiniband</a:t>
            </a:r>
            <a:r>
              <a:rPr lang="en-US" sz="1600" dirty="0">
                <a:latin typeface="Consolas" panose="020B0609020204030204" pitchFamily="49" charset="0"/>
                <a:cs typeface="Consolas" panose="020B0609020204030204" pitchFamily="49" charset="0"/>
              </a:rPr>
              <a:t>=True,                           </a:t>
            </a:r>
            <a:r>
              <a:rPr lang="en-US" sz="1600" dirty="0">
                <a:solidFill>
                  <a:schemeClr val="bg2"/>
                </a:solidFill>
                <a:latin typeface="Consolas" panose="020B0609020204030204" pitchFamily="49" charset="0"/>
                <a:cs typeface="Consolas" panose="020B0609020204030204" pitchFamily="49" charset="0"/>
              </a:rPr>
              <a:t># enable InfiniBand?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ospackages</a:t>
            </a:r>
            <a:r>
              <a:rPr lang="en-US" sz="1600" dirty="0">
                <a:latin typeface="Consolas" panose="020B0609020204030204" pitchFamily="49" charset="0"/>
                <a:cs typeface="Consolas" panose="020B0609020204030204" pitchFamily="49" charset="0"/>
              </a:rPr>
              <a:t>=[</a:t>
            </a:r>
            <a:r>
              <a:rPr lang="en-US" sz="1600" dirty="0">
                <a:latin typeface="Consolas" panose="020B0609020204030204" pitchFamily="49" charset="0"/>
                <a:ea typeface="Menlo" panose="020B0609030804020204" pitchFamily="49" charset="0"/>
                <a:cs typeface="Consolas" panose="020B0609020204030204" pitchFamily="49" charset="0"/>
              </a:rPr>
              <a:t>'bzip2', '</a:t>
            </a:r>
            <a:r>
              <a:rPr lang="en-US" sz="1600" dirty="0">
                <a:latin typeface="Consolas" panose="020B0609020204030204" pitchFamily="49" charset="0"/>
                <a:cs typeface="Consolas" panose="020B0609020204030204" pitchFamily="49" charset="0"/>
              </a:rPr>
              <a:t>file</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hwloc</a:t>
            </a:r>
            <a:r>
              <a:rPr lang="en-US" sz="1600" dirty="0">
                <a:latin typeface="Consolas" panose="020B0609020204030204" pitchFamily="49" charset="0"/>
                <a:ea typeface="Menlo" panose="020B060903080402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cs typeface="Consolas" panose="020B0609020204030204" pitchFamily="49" charset="0"/>
              </a:rPr>
              <a:t># Linux distribution prerequisites</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prefix=</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usr</a:t>
            </a:r>
            <a:r>
              <a:rPr lang="en-US" sz="1600" dirty="0">
                <a:latin typeface="Consolas" panose="020B0609020204030204" pitchFamily="49" charset="0"/>
                <a:cs typeface="Consolas" panose="020B0609020204030204" pitchFamily="49" charset="0"/>
              </a:rPr>
              <a:t>/local/</a:t>
            </a:r>
            <a:r>
              <a:rPr lang="en-US" sz="1600" dirty="0" err="1">
                <a:latin typeface="Consolas" panose="020B0609020204030204" pitchFamily="49" charset="0"/>
                <a:cs typeface="Consolas" panose="020B0609020204030204" pitchFamily="49" charset="0"/>
              </a:rPr>
              <a:t>openmpi</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cs typeface="Consolas" panose="020B0609020204030204" pitchFamily="49" charset="0"/>
              </a:rPr>
              <a:t># install location</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toolchain=toolchain(),                     </a:t>
            </a:r>
            <a:r>
              <a:rPr lang="en-US" sz="1600" dirty="0">
                <a:solidFill>
                  <a:schemeClr val="bg2"/>
                </a:solidFill>
                <a:latin typeface="Consolas" panose="020B0609020204030204" pitchFamily="49" charset="0"/>
                <a:cs typeface="Consolas" panose="020B0609020204030204" pitchFamily="49" charset="0"/>
              </a:rPr>
              <a:t># compiler to use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version=</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3.0.0</a:t>
            </a:r>
            <a:r>
              <a:rPr lang="en-US" sz="1600" dirty="0">
                <a:latin typeface="Consolas" panose="020B0609020204030204" pitchFamily="49" charset="0"/>
                <a:ea typeface="Menlo" panose="020B060903080402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cs typeface="Consolas" panose="020B0609020204030204" pitchFamily="49" charset="0"/>
              </a:rPr>
              <a:t># version to download</a:t>
            </a:r>
          </a:p>
        </p:txBody>
      </p:sp>
      <p:sp>
        <p:nvSpPr>
          <p:cNvPr id="4" name="Text Placeholder 3">
            <a:extLst>
              <a:ext uri="{FF2B5EF4-FFF2-40B4-BE49-F238E27FC236}">
                <a16:creationId xmlns:a16="http://schemas.microsoft.com/office/drawing/2014/main" id="{A2640381-15D0-0D4B-9A41-E04020F11904}"/>
              </a:ext>
            </a:extLst>
          </p:cNvPr>
          <p:cNvSpPr>
            <a:spLocks noGrp="1"/>
          </p:cNvSpPr>
          <p:nvPr>
            <p:ph type="body" sz="quarter" idx="10"/>
          </p:nvPr>
        </p:nvSpPr>
        <p:spPr/>
        <p:txBody>
          <a:bodyPr/>
          <a:lstStyle/>
          <a:p>
            <a:r>
              <a:rPr lang="en-US" dirty="0"/>
              <a:t>Building blocks to encapsulate best practices, avoid duplication, separation of concerns</a:t>
            </a:r>
          </a:p>
        </p:txBody>
      </p:sp>
      <p:sp>
        <p:nvSpPr>
          <p:cNvPr id="5" name="TextBox 4">
            <a:extLst>
              <a:ext uri="{FF2B5EF4-FFF2-40B4-BE49-F238E27FC236}">
                <a16:creationId xmlns:a16="http://schemas.microsoft.com/office/drawing/2014/main" id="{435DF678-556F-DF49-965E-88D11DE4430C}"/>
              </a:ext>
            </a:extLst>
          </p:cNvPr>
          <p:cNvSpPr txBox="1"/>
          <p:nvPr/>
        </p:nvSpPr>
        <p:spPr>
          <a:xfrm>
            <a:off x="2373212" y="5480328"/>
            <a:ext cx="62263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Full building block documentation can be found on GitHub</a:t>
            </a:r>
          </a:p>
        </p:txBody>
      </p:sp>
      <p:sp>
        <p:nvSpPr>
          <p:cNvPr id="6" name="TextBox 5">
            <a:extLst>
              <a:ext uri="{FF2B5EF4-FFF2-40B4-BE49-F238E27FC236}">
                <a16:creationId xmlns:a16="http://schemas.microsoft.com/office/drawing/2014/main" id="{D64661C6-56C2-1C40-B377-7DFF0B113E75}"/>
              </a:ext>
            </a:extLst>
          </p:cNvPr>
          <p:cNvSpPr txBox="1"/>
          <p:nvPr/>
        </p:nvSpPr>
        <p:spPr>
          <a:xfrm>
            <a:off x="516750" y="4522859"/>
            <a:ext cx="5795176" cy="7848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bg1"/>
                </a:solidFill>
                <a:cs typeface="Consolas" panose="020B0609020204030204" pitchFamily="49" charset="0"/>
              </a:rPr>
              <a:t>Examples:</a:t>
            </a:r>
          </a:p>
          <a:p>
            <a:pPr>
              <a:lnSpc>
                <a:spcPct val="90000"/>
              </a:lnSpc>
            </a:pPr>
            <a:r>
              <a:rPr lang="en-US" sz="1600" dirty="0" err="1">
                <a:solidFill>
                  <a:schemeClr val="bg1"/>
                </a:solidFill>
                <a:latin typeface="Consolas" panose="020B0609020204030204" pitchFamily="49" charset="0"/>
                <a:cs typeface="Consolas" panose="020B0609020204030204" pitchFamily="49" charset="0"/>
              </a:rPr>
              <a:t>openmpi</a:t>
            </a:r>
            <a:r>
              <a:rPr lang="en-US" sz="1600" dirty="0">
                <a:solidFill>
                  <a:schemeClr val="bg1"/>
                </a:solidFill>
                <a:latin typeface="Consolas" panose="020B0609020204030204" pitchFamily="49" charset="0"/>
                <a:cs typeface="Consolas" panose="020B0609020204030204" pitchFamily="49" charset="0"/>
              </a:rPr>
              <a:t>(prefix=</a:t>
            </a:r>
            <a:r>
              <a:rPr lang="en-US" sz="160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sz="1600" dirty="0">
                <a:solidFill>
                  <a:schemeClr val="bg1"/>
                </a:solidFill>
                <a:latin typeface="Consolas" panose="020B0609020204030204" pitchFamily="49" charset="0"/>
                <a:cs typeface="Consolas" panose="020B0609020204030204" pitchFamily="49" charset="0"/>
              </a:rPr>
              <a:t>/opt/</a:t>
            </a:r>
            <a:r>
              <a:rPr lang="en-US" sz="1600" dirty="0" err="1">
                <a:solidFill>
                  <a:schemeClr val="bg1"/>
                </a:solidFill>
                <a:latin typeface="Consolas" panose="020B0609020204030204" pitchFamily="49" charset="0"/>
                <a:cs typeface="Consolas" panose="020B0609020204030204" pitchFamily="49" charset="0"/>
              </a:rPr>
              <a:t>openmpi</a:t>
            </a:r>
            <a:r>
              <a:rPr lang="en-US" sz="160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sz="1600" dirty="0">
                <a:solidFill>
                  <a:schemeClr val="bg1"/>
                </a:solidFill>
                <a:latin typeface="Consolas" panose="020B0609020204030204" pitchFamily="49" charset="0"/>
                <a:cs typeface="Consolas" panose="020B0609020204030204" pitchFamily="49" charset="0"/>
              </a:rPr>
              <a:t>, version=</a:t>
            </a:r>
            <a:r>
              <a:rPr lang="en-US" sz="160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sz="1600" dirty="0">
                <a:solidFill>
                  <a:schemeClr val="bg1"/>
                </a:solidFill>
                <a:latin typeface="Consolas" panose="020B0609020204030204" pitchFamily="49" charset="0"/>
                <a:cs typeface="Consolas" panose="020B0609020204030204" pitchFamily="49" charset="0"/>
              </a:rPr>
              <a:t>1.10.7</a:t>
            </a:r>
            <a:r>
              <a:rPr lang="en-US" sz="160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sz="1600" dirty="0">
                <a:solidFill>
                  <a:schemeClr val="bg1"/>
                </a:solidFill>
                <a:latin typeface="Consolas" panose="020B0609020204030204" pitchFamily="49" charset="0"/>
                <a:cs typeface="Consolas" panose="020B0609020204030204" pitchFamily="49" charset="0"/>
              </a:rPr>
              <a:t>)</a:t>
            </a:r>
            <a:br>
              <a:rPr lang="en-US" sz="1600" dirty="0">
                <a:solidFill>
                  <a:schemeClr val="bg1"/>
                </a:solidFill>
                <a:latin typeface="Consolas" panose="020B0609020204030204" pitchFamily="49" charset="0"/>
                <a:cs typeface="Consolas" panose="020B0609020204030204" pitchFamily="49" charset="0"/>
              </a:rPr>
            </a:br>
            <a:r>
              <a:rPr lang="en-US" sz="1600" dirty="0" err="1">
                <a:solidFill>
                  <a:schemeClr val="bg1"/>
                </a:solidFill>
                <a:latin typeface="Consolas" panose="020B0609020204030204" pitchFamily="49" charset="0"/>
                <a:cs typeface="Consolas" panose="020B0609020204030204" pitchFamily="49" charset="0"/>
              </a:rPr>
              <a:t>openmpi</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infiniband</a:t>
            </a:r>
            <a:r>
              <a:rPr lang="en-US" sz="1600" dirty="0">
                <a:solidFill>
                  <a:schemeClr val="bg1"/>
                </a:solidFill>
                <a:latin typeface="Consolas" panose="020B0609020204030204" pitchFamily="49" charset="0"/>
                <a:cs typeface="Consolas" panose="020B0609020204030204" pitchFamily="49" charset="0"/>
              </a:rPr>
              <a:t>=False, toolchain=</a:t>
            </a:r>
            <a:r>
              <a:rPr lang="en-US" sz="1600" dirty="0" err="1">
                <a:solidFill>
                  <a:schemeClr val="bg1"/>
                </a:solidFill>
                <a:latin typeface="Consolas" panose="020B0609020204030204" pitchFamily="49" charset="0"/>
                <a:cs typeface="Consolas" panose="020B0609020204030204" pitchFamily="49" charset="0"/>
              </a:rPr>
              <a:t>pgi.toolchain</a:t>
            </a: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0439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DB8B-0B7E-B944-9DF2-13E0CB98C946}"/>
              </a:ext>
            </a:extLst>
          </p:cNvPr>
          <p:cNvSpPr>
            <a:spLocks noGrp="1"/>
          </p:cNvSpPr>
          <p:nvPr>
            <p:ph type="title"/>
          </p:nvPr>
        </p:nvSpPr>
        <p:spPr/>
        <p:txBody>
          <a:bodyPr/>
          <a:lstStyle/>
          <a:p>
            <a:r>
              <a:rPr lang="en-US" dirty="0"/>
              <a:t>Equivalent HPC Container Maker workflow</a:t>
            </a:r>
          </a:p>
        </p:txBody>
      </p:sp>
      <p:sp>
        <p:nvSpPr>
          <p:cNvPr id="5" name="Content Placeholder 4">
            <a:extLst>
              <a:ext uri="{FF2B5EF4-FFF2-40B4-BE49-F238E27FC236}">
                <a16:creationId xmlns:a16="http://schemas.microsoft.com/office/drawing/2014/main" id="{1F0CDACA-E953-944E-BF84-6214C40EC9C6}"/>
              </a:ext>
            </a:extLst>
          </p:cNvPr>
          <p:cNvSpPr>
            <a:spLocks noGrp="1"/>
          </p:cNvSpPr>
          <p:nvPr>
            <p:ph sz="half" idx="1"/>
          </p:nvPr>
        </p:nvSpPr>
        <p:spPr/>
        <p:txBody>
          <a:bodyPr/>
          <a:lstStyle/>
          <a:p>
            <a:pPr marL="0" indent="0">
              <a:buNone/>
            </a:pPr>
            <a:r>
              <a:rPr lang="en-US" dirty="0">
                <a:solidFill>
                  <a:schemeClr val="bg2"/>
                </a:solidFill>
              </a:rPr>
              <a:t>Login to system (e.g., CentOS 7 with Mellanox OFED 3.4)</a:t>
            </a: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PrgEnv</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GCC+OpenMPI</a:t>
            </a:r>
            <a:endParaRPr lang="en-US" sz="16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cuda</a:t>
            </a:r>
            <a:r>
              <a:rPr lang="en-US" sz="1600" dirty="0">
                <a:latin typeface="Menlo" panose="020B0609030804020204" pitchFamily="49" charset="0"/>
                <a:ea typeface="Menlo" panose="020B0609030804020204" pitchFamily="49" charset="0"/>
                <a:cs typeface="Menlo" panose="020B0609030804020204" pitchFamily="49" charset="0"/>
              </a:rPr>
              <a:t>/9.0</a:t>
            </a: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gcc</a:t>
            </a:r>
            <a:endParaRPr lang="en-US" sz="16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 module load </a:t>
            </a:r>
            <a:r>
              <a:rPr lang="en-US" sz="1600" dirty="0" err="1">
                <a:latin typeface="Menlo" panose="020B0609030804020204" pitchFamily="49" charset="0"/>
                <a:ea typeface="Menlo" panose="020B0609030804020204" pitchFamily="49" charset="0"/>
                <a:cs typeface="Menlo" panose="020B0609030804020204" pitchFamily="49" charset="0"/>
              </a:rPr>
              <a:t>openmpi</a:t>
            </a:r>
            <a:r>
              <a:rPr lang="en-US" sz="1600" dirty="0">
                <a:latin typeface="Menlo" panose="020B0609030804020204" pitchFamily="49" charset="0"/>
                <a:ea typeface="Menlo" panose="020B0609030804020204" pitchFamily="49" charset="0"/>
                <a:cs typeface="Menlo" panose="020B0609030804020204" pitchFamily="49" charset="0"/>
              </a:rPr>
              <a:t>/1.10.7</a:t>
            </a:r>
          </a:p>
          <a:p>
            <a:pPr marL="0" indent="0">
              <a:buNone/>
            </a:pPr>
            <a:r>
              <a:rPr lang="en-US" dirty="0">
                <a:solidFill>
                  <a:schemeClr val="bg2"/>
                </a:solidFill>
              </a:rPr>
              <a:t>Steps to build application</a:t>
            </a:r>
          </a:p>
        </p:txBody>
      </p:sp>
      <p:sp>
        <p:nvSpPr>
          <p:cNvPr id="6" name="Content Placeholder 5">
            <a:extLst>
              <a:ext uri="{FF2B5EF4-FFF2-40B4-BE49-F238E27FC236}">
                <a16:creationId xmlns:a16="http://schemas.microsoft.com/office/drawing/2014/main" id="{4A8B5DC8-7FB0-B848-B3BA-639FC2091660}"/>
              </a:ext>
            </a:extLst>
          </p:cNvPr>
          <p:cNvSpPr>
            <a:spLocks noGrp="1"/>
          </p:cNvSpPr>
          <p:nvPr>
            <p:ph sz="half" idx="2"/>
          </p:nvPr>
        </p:nvSpPr>
        <p:spPr/>
        <p:txBody>
          <a:bodyPr/>
          <a:lstStyle/>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Stage0 += </a:t>
            </a:r>
            <a:r>
              <a:rPr lang="en-US" sz="1400" dirty="0" err="1">
                <a:latin typeface="Menlo" panose="020B0609030804020204" pitchFamily="49" charset="0"/>
                <a:ea typeface="Menlo" panose="020B0609030804020204" pitchFamily="49" charset="0"/>
                <a:cs typeface="Menlo" panose="020B0609030804020204" pitchFamily="49" charset="0"/>
              </a:rPr>
              <a:t>baseimage</a:t>
            </a:r>
            <a:r>
              <a:rPr lang="en-US" sz="1400" dirty="0">
                <a:latin typeface="Menlo" panose="020B0609030804020204" pitchFamily="49" charset="0"/>
                <a:ea typeface="Menlo" panose="020B0609030804020204" pitchFamily="49" charset="0"/>
                <a:cs typeface="Menlo" panose="020B0609030804020204" pitchFamily="49" charset="0"/>
              </a:rPr>
              <a:t>(image='</a:t>
            </a:r>
            <a:r>
              <a:rPr lang="en-US" sz="1400" dirty="0" err="1">
                <a:latin typeface="Menlo" panose="020B0609030804020204" pitchFamily="49" charset="0"/>
                <a:ea typeface="Menlo" panose="020B0609030804020204" pitchFamily="49" charset="0"/>
                <a:cs typeface="Menlo" panose="020B0609030804020204" pitchFamily="49" charset="0"/>
              </a:rPr>
              <a:t>nvidia</a:t>
            </a:r>
            <a:r>
              <a:rPr lang="en-US" sz="1400" dirty="0">
                <a:latin typeface="Menlo" panose="020B0609030804020204" pitchFamily="49" charset="0"/>
                <a:ea typeface="Menlo" panose="020B0609030804020204" pitchFamily="49" charset="0"/>
                <a:cs typeface="Menlo" panose="020B0609030804020204" pitchFamily="49" charset="0"/>
              </a:rPr>
              <a:t>/cuda:9.0-devel-centos7')</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Stage0 += </a:t>
            </a:r>
            <a:r>
              <a:rPr lang="en-US" sz="1400" dirty="0" err="1">
                <a:latin typeface="Menlo" panose="020B0609030804020204" pitchFamily="49" charset="0"/>
                <a:ea typeface="Menlo" panose="020B0609030804020204" pitchFamily="49" charset="0"/>
                <a:cs typeface="Menlo" panose="020B0609030804020204" pitchFamily="49" charset="0"/>
              </a:rPr>
              <a:t>mlnx_ofed</a:t>
            </a:r>
            <a:r>
              <a:rPr lang="en-US" sz="1400" dirty="0">
                <a:latin typeface="Menlo" panose="020B0609030804020204" pitchFamily="49" charset="0"/>
                <a:ea typeface="Menlo" panose="020B0609030804020204" pitchFamily="49" charset="0"/>
                <a:cs typeface="Menlo" panose="020B0609030804020204" pitchFamily="49" charset="0"/>
              </a:rPr>
              <a:t>(version=‘3.4-1.0.0.0’)</a:t>
            </a:r>
          </a:p>
          <a:p>
            <a:pPr marL="0" indent="0">
              <a:buNone/>
            </a:pPr>
            <a:endParaRPr lang="en-US" sz="1600" dirty="0">
              <a:latin typeface="Menlo" panose="020B0609030804020204" pitchFamily="49" charset="0"/>
              <a:ea typeface="Menlo" panose="020B0609030804020204" pitchFamily="49" charset="0"/>
              <a:cs typeface="Menlo" panose="020B0609030804020204" pitchFamily="49" charset="0"/>
            </a:endParaRPr>
          </a:p>
          <a:p>
            <a:pPr marL="0" indent="0">
              <a:buNone/>
            </a:pPr>
            <a:br>
              <a:rPr lang="en-US" sz="800" dirty="0">
                <a:latin typeface="Menlo" panose="020B0609030804020204" pitchFamily="49" charset="0"/>
                <a:ea typeface="Menlo" panose="020B0609030804020204" pitchFamily="49" charset="0"/>
                <a:cs typeface="Menlo" panose="020B0609030804020204" pitchFamily="49" charset="0"/>
              </a:rPr>
            </a:br>
            <a:br>
              <a:rPr lang="en-US" sz="800" dirty="0">
                <a:latin typeface="Menlo" panose="020B0609030804020204" pitchFamily="49" charset="0"/>
                <a:ea typeface="Menlo" panose="020B0609030804020204" pitchFamily="49" charset="0"/>
                <a:cs typeface="Menlo" panose="020B0609030804020204" pitchFamily="49" charset="0"/>
              </a:rPr>
            </a:br>
            <a:endParaRPr lang="en-US" sz="8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Stage0 += gnu()</a:t>
            </a:r>
          </a:p>
          <a:p>
            <a:pPr marL="0" indent="0">
              <a:buNone/>
            </a:pPr>
            <a:r>
              <a:rPr lang="en-US" sz="1600" dirty="0">
                <a:latin typeface="Menlo" panose="020B0609030804020204" pitchFamily="49" charset="0"/>
                <a:ea typeface="Menlo" panose="020B0609030804020204" pitchFamily="49" charset="0"/>
                <a:cs typeface="Menlo" panose="020B0609030804020204" pitchFamily="49" charset="0"/>
              </a:rPr>
              <a:t>Stage0 += </a:t>
            </a:r>
            <a:r>
              <a:rPr lang="en-US" sz="1600" dirty="0" err="1">
                <a:latin typeface="Menlo" panose="020B0609030804020204" pitchFamily="49" charset="0"/>
                <a:ea typeface="Menlo" panose="020B0609030804020204" pitchFamily="49" charset="0"/>
                <a:cs typeface="Menlo" panose="020B0609030804020204" pitchFamily="49" charset="0"/>
              </a:rPr>
              <a:t>openmpi</a:t>
            </a:r>
            <a:r>
              <a:rPr lang="en-US" sz="1600" dirty="0">
                <a:latin typeface="Menlo" panose="020B0609030804020204" pitchFamily="49" charset="0"/>
                <a:ea typeface="Menlo" panose="020B0609030804020204" pitchFamily="49" charset="0"/>
                <a:cs typeface="Menlo" panose="020B0609030804020204" pitchFamily="49" charset="0"/>
              </a:rPr>
              <a:t>(version='1.10.7')</a:t>
            </a:r>
          </a:p>
          <a:p>
            <a:pPr marL="0" indent="0">
              <a:buNone/>
            </a:pPr>
            <a:r>
              <a:rPr lang="en-US" dirty="0">
                <a:solidFill>
                  <a:schemeClr val="bg2"/>
                </a:solidFill>
              </a:rPr>
              <a:t>Steps to build application</a:t>
            </a:r>
          </a:p>
        </p:txBody>
      </p:sp>
      <p:sp>
        <p:nvSpPr>
          <p:cNvPr id="7" name="Text Placeholder 6">
            <a:extLst>
              <a:ext uri="{FF2B5EF4-FFF2-40B4-BE49-F238E27FC236}">
                <a16:creationId xmlns:a16="http://schemas.microsoft.com/office/drawing/2014/main" id="{0437F32F-80F4-8448-BCAC-B695065005C5}"/>
              </a:ext>
            </a:extLst>
          </p:cNvPr>
          <p:cNvSpPr>
            <a:spLocks noGrp="1"/>
          </p:cNvSpPr>
          <p:nvPr>
            <p:ph type="body" sz="quarter" idx="10"/>
          </p:nvPr>
        </p:nvSpPr>
        <p:spPr/>
        <p:txBody>
          <a:bodyPr/>
          <a:lstStyle/>
          <a:p>
            <a:endParaRPr lang="en-US"/>
          </a:p>
        </p:txBody>
      </p:sp>
      <p:sp>
        <p:nvSpPr>
          <p:cNvPr id="8" name="Rounded Rectangle 7">
            <a:extLst>
              <a:ext uri="{FF2B5EF4-FFF2-40B4-BE49-F238E27FC236}">
                <a16:creationId xmlns:a16="http://schemas.microsoft.com/office/drawing/2014/main" id="{667EDD85-7885-F445-A8EF-8690A65B9623}"/>
              </a:ext>
            </a:extLst>
          </p:cNvPr>
          <p:cNvSpPr/>
          <p:nvPr/>
        </p:nvSpPr>
        <p:spPr>
          <a:xfrm>
            <a:off x="645528" y="5286653"/>
            <a:ext cx="4650701" cy="7368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application binary suitable for that particular bare metal system</a:t>
            </a:r>
          </a:p>
        </p:txBody>
      </p:sp>
      <p:sp>
        <p:nvSpPr>
          <p:cNvPr id="9" name="Rounded Rectangle 8">
            <a:extLst>
              <a:ext uri="{FF2B5EF4-FFF2-40B4-BE49-F238E27FC236}">
                <a16:creationId xmlns:a16="http://schemas.microsoft.com/office/drawing/2014/main" id="{D155BD80-70C6-0149-9AEA-E39F26D27745}"/>
              </a:ext>
            </a:extLst>
          </p:cNvPr>
          <p:cNvSpPr/>
          <p:nvPr/>
        </p:nvSpPr>
        <p:spPr>
          <a:xfrm>
            <a:off x="5676570" y="5286653"/>
            <a:ext cx="4650701" cy="73684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 portable application container capable of running on any system</a:t>
            </a:r>
          </a:p>
        </p:txBody>
      </p:sp>
      <p:pic>
        <p:nvPicPr>
          <p:cNvPr id="10" name="Picture 9">
            <a:extLst>
              <a:ext uri="{FF2B5EF4-FFF2-40B4-BE49-F238E27FC236}">
                <a16:creationId xmlns:a16="http://schemas.microsoft.com/office/drawing/2014/main" id="{E53F6159-0CE7-A94F-A401-229D5485C64A}"/>
              </a:ext>
            </a:extLst>
          </p:cNvPr>
          <p:cNvPicPr>
            <a:picLocks noChangeAspect="1"/>
          </p:cNvPicPr>
          <p:nvPr/>
        </p:nvPicPr>
        <p:blipFill>
          <a:blip r:embed="rId3"/>
          <a:stretch>
            <a:fillRect/>
          </a:stretch>
        </p:blipFill>
        <p:spPr>
          <a:xfrm>
            <a:off x="9429387" y="1590342"/>
            <a:ext cx="1543413" cy="521319"/>
          </a:xfrm>
          <a:prstGeom prst="rect">
            <a:avLst/>
          </a:prstGeom>
        </p:spPr>
      </p:pic>
    </p:spTree>
    <p:extLst>
      <p:ext uri="{BB962C8B-B14F-4D97-AF65-F5344CB8AC3E}">
        <p14:creationId xmlns:p14="http://schemas.microsoft.com/office/powerpoint/2010/main" val="208040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EVISED_2015_NV_WHITE_Template.pptx" id="{5284ECBD-DF40-8441-8D1A-2CE209F9D498}" vid="{F7240611-C1A9-EC47-B4E5-376E84CA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Title &amp; Bullet</Template>
  <TotalTime>1084</TotalTime>
  <Words>5614</Words>
  <Application>Microsoft Macintosh PowerPoint</Application>
  <PresentationFormat>Custom</PresentationFormat>
  <Paragraphs>586</Paragraphs>
  <Slides>27</Slides>
  <Notes>22</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ＭＳ Ｐゴシック</vt:lpstr>
      <vt:lpstr>ＭＳ Ｐゴシック</vt:lpstr>
      <vt:lpstr>Arial</vt:lpstr>
      <vt:lpstr>Century Gothic</vt:lpstr>
      <vt:lpstr>Consolas</vt:lpstr>
      <vt:lpstr>Menlo</vt:lpstr>
      <vt:lpstr>Trebuchet MS</vt:lpstr>
      <vt:lpstr>Wingdings</vt:lpstr>
      <vt:lpstr>Title &amp; Bullet</vt:lpstr>
      <vt:lpstr>Making containers easier with HPC Container Maker</vt:lpstr>
      <vt:lpstr>NVIDIA GPU CLOUD (NGC)</vt:lpstr>
      <vt:lpstr>What if a container image is not available from NGC?</vt:lpstr>
      <vt:lpstr>Bare metal vs. Container workflows</vt:lpstr>
      <vt:lpstr>Openmpi dockerfile variants</vt:lpstr>
      <vt:lpstr>HPC Container maker</vt:lpstr>
      <vt:lpstr>Building blocks to container recipes</vt:lpstr>
      <vt:lpstr>Higher level abstraction</vt:lpstr>
      <vt:lpstr>Equivalent HPC Container Maker workflow</vt:lpstr>
      <vt:lpstr>Included building blocks</vt:lpstr>
      <vt:lpstr>Building application container images with hpccm</vt:lpstr>
      <vt:lpstr>Building application containers images with hpccm</vt:lpstr>
      <vt:lpstr>Recipes included with container maker</vt:lpstr>
      <vt:lpstr>Summary</vt:lpstr>
      <vt:lpstr>PowerPoint Presentation</vt:lpstr>
      <vt:lpstr>Backup</vt:lpstr>
      <vt:lpstr>User arguments</vt:lpstr>
      <vt:lpstr>Multistage recipes</vt:lpstr>
      <vt:lpstr>Containers vs Virtual Machines</vt:lpstr>
      <vt:lpstr>BARE METAL: COMPLEX, High Maintenance, UNPRODUCTIVE</vt:lpstr>
      <vt:lpstr>CONTAINERS SIMPLIFY APPLICATION DEPLOYMENTS</vt:lpstr>
      <vt:lpstr>HPC Container Maker</vt:lpstr>
      <vt:lpstr>Container Specification format abstraction</vt:lpstr>
      <vt:lpstr>Container Specification format abstraction</vt:lpstr>
      <vt:lpstr>Big picture</vt:lpstr>
      <vt:lpstr>Building an HPC application Image</vt:lpstr>
      <vt:lpstr>Full programming language available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builder (working name)</dc:title>
  <dc:creator>Scott McMillan</dc:creator>
  <cp:lastModifiedBy>Scott McMillan</cp:lastModifiedBy>
  <cp:revision>74</cp:revision>
  <dcterms:created xsi:type="dcterms:W3CDTF">2018-03-08T15:31:08Z</dcterms:created>
  <dcterms:modified xsi:type="dcterms:W3CDTF">2018-11-11T18:18:44Z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